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78" r:id="rId8"/>
    <p:sldId id="264" r:id="rId9"/>
    <p:sldId id="314" r:id="rId10"/>
    <p:sldId id="324" r:id="rId11"/>
    <p:sldId id="280" r:id="rId12"/>
    <p:sldId id="281" r:id="rId13"/>
    <p:sldId id="282" r:id="rId14"/>
    <p:sldId id="283" r:id="rId15"/>
    <p:sldId id="308" r:id="rId16"/>
    <p:sldId id="265" r:id="rId17"/>
    <p:sldId id="266" r:id="rId18"/>
    <p:sldId id="267" r:id="rId19"/>
    <p:sldId id="312" r:id="rId20"/>
    <p:sldId id="311" r:id="rId21"/>
    <p:sldId id="268" r:id="rId22"/>
    <p:sldId id="304" r:id="rId23"/>
    <p:sldId id="305" r:id="rId24"/>
    <p:sldId id="306" r:id="rId25"/>
    <p:sldId id="307" r:id="rId26"/>
    <p:sldId id="315" r:id="rId27"/>
    <p:sldId id="269" r:id="rId28"/>
    <p:sldId id="310" r:id="rId29"/>
    <p:sldId id="316" r:id="rId30"/>
    <p:sldId id="270" r:id="rId31"/>
    <p:sldId id="272" r:id="rId32"/>
    <p:sldId id="318" r:id="rId33"/>
    <p:sldId id="271" r:id="rId34"/>
    <p:sldId id="273" r:id="rId35"/>
    <p:sldId id="320" r:id="rId36"/>
    <p:sldId id="321" r:id="rId37"/>
    <p:sldId id="322" r:id="rId38"/>
    <p:sldId id="323" r:id="rId39"/>
    <p:sldId id="289" r:id="rId40"/>
    <p:sldId id="294" r:id="rId41"/>
    <p:sldId id="295" r:id="rId42"/>
    <p:sldId id="297" r:id="rId43"/>
    <p:sldId id="298" r:id="rId44"/>
    <p:sldId id="300" r:id="rId45"/>
    <p:sldId id="301" r:id="rId46"/>
    <p:sldId id="276" r:id="rId47"/>
    <p:sldId id="313" r:id="rId48"/>
    <p:sldId id="277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003300"/>
    <a:srgbClr val="008000"/>
    <a:srgbClr val="00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718"/>
  </p:normalViewPr>
  <p:slideViewPr>
    <p:cSldViewPr>
      <p:cViewPr varScale="1">
        <p:scale>
          <a:sx n="138" d="100"/>
          <a:sy n="138" d="100"/>
        </p:scale>
        <p:origin x="16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3.xml"/><Relationship Id="rId2" Type="http://schemas.openxmlformats.org/officeDocument/2006/relationships/slide" Target="slides/slide22.xml"/><Relationship Id="rId1" Type="http://schemas.openxmlformats.org/officeDocument/2006/relationships/slide" Target="slides/slide19.xml"/><Relationship Id="rId5" Type="http://schemas.openxmlformats.org/officeDocument/2006/relationships/slide" Target="slides/slide25.xml"/><Relationship Id="rId4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6E432-89C6-8E4B-B8BF-8EE963492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1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732-CD47-D34D-B518-5563F04DF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7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" y="5334000"/>
            <a:ext cx="8153400" cy="762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99"/>
                </a:solidFill>
              </a:defRPr>
            </a:lvl2pPr>
            <a:lvl3pPr>
              <a:defRPr>
                <a:solidFill>
                  <a:srgbClr val="000099"/>
                </a:solidFill>
              </a:defRPr>
            </a:lvl3pPr>
            <a:lvl4pPr>
              <a:defRPr>
                <a:solidFill>
                  <a:srgbClr val="000099"/>
                </a:solidFill>
              </a:defRPr>
            </a:lvl4pPr>
            <a:lvl5pPr>
              <a:defRPr>
                <a:solidFill>
                  <a:srgbClr val="00009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C09FC-C326-5B43-BC07-CAFAB9B81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7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0AAE-E02C-3E43-8EF4-C84BC4FA9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4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 New Roman" pitchFamily="29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29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cs typeface="Arial" charset="0"/>
              </a:defRPr>
            </a:lvl1pPr>
          </a:lstStyle>
          <a:p>
            <a:pPr>
              <a:defRPr/>
            </a:pPr>
            <a:fld id="{60E21D83-3EDF-804D-8EEA-30DD58125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Calibri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9" charset="-5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9" charset="-5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9" charset="-5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9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Calibri"/>
          <a:ea typeface="ＭＳ Ｐゴシック" pitchFamily="29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libri"/>
          <a:ea typeface="ＭＳ Ｐゴシック" pitchFamily="29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libri"/>
          <a:ea typeface="ＭＳ Ｐゴシック" pitchFamily="29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Calibri"/>
          <a:ea typeface="ＭＳ Ｐゴシック" pitchFamily="29" charset="-128"/>
          <a:cs typeface="Calibri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9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9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9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9" charset="-128"/>
        </a:defRPr>
      </a:lvl9pPr>
    </p:bodyStyle>
    <p:otherStyle>
      <a:defPPr>
        <a:defRPr lang="en-A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3" descr="E:\Apperson\1057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0018" y="3276600"/>
            <a:ext cx="4191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History of American Chestnut Restoration</a:t>
            </a:r>
          </a:p>
        </p:txBody>
      </p:sp>
      <p:pic>
        <p:nvPicPr>
          <p:cNvPr id="6147" name="Picture 7" descr="D:\GENERAL\DOF%20Shield%20Logo%204inw%20187%20349%2029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18" y="6096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chestnut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13700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chestnut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-520700"/>
            <a:ext cx="592455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17411" name="Picture 4" descr="chestnut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18435" name="Picture 4" descr="chestnut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19459" name="Picture 4" descr="chestnut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66725"/>
            <a:ext cx="7900987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Attempts were made to stop it.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E:\Apperson\1057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0" y="58674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Calibri" charset="0"/>
                <a:cs typeface="Calibri" charset="0"/>
              </a:rPr>
              <a:t>The CCC cut a mile-wide-area of uninfected Chestnuts in Pennsylvania. All attempts to control the blight failed.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E:\Apperson\1057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5410200" y="228600"/>
            <a:ext cx="35814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Calibri" charset="0"/>
                <a:cs typeface="Calibri" charset="0"/>
              </a:rPr>
              <a:t>Nearly every tree was infected.</a:t>
            </a:r>
          </a:p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Calibri" charset="0"/>
                <a:cs typeface="Calibri" charset="0"/>
              </a:rPr>
              <a:t>There may be 100 still alive. Perhaps there is some very weak disease resistance?</a:t>
            </a:r>
          </a:p>
          <a:p>
            <a:pPr algn="ctr">
              <a:spcBef>
                <a:spcPct val="50000"/>
              </a:spcBef>
            </a:pPr>
            <a:endParaRPr lang="en-US" sz="400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E:\Apperson\1057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5562600" y="82550"/>
            <a:ext cx="3352800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Calibri" charset="0"/>
                <a:cs typeface="Calibri" charset="0"/>
              </a:rPr>
              <a:t>The </a:t>
            </a:r>
            <a:r>
              <a:rPr lang="ja-JP" altLang="en-US" sz="3200">
                <a:solidFill>
                  <a:srgbClr val="000000"/>
                </a:solidFill>
                <a:latin typeface="Calibri" charset="0"/>
                <a:cs typeface="Calibri" charset="0"/>
              </a:rPr>
              <a:t>“</a:t>
            </a:r>
            <a:r>
              <a:rPr lang="en-US" altLang="ja-JP" sz="3200">
                <a:solidFill>
                  <a:srgbClr val="000000"/>
                </a:solidFill>
                <a:latin typeface="Calibri" charset="0"/>
                <a:cs typeface="Calibri" charset="0"/>
              </a:rPr>
              <a:t>Ross Tree</a:t>
            </a:r>
            <a:r>
              <a:rPr lang="ja-JP" altLang="en-US" sz="3200">
                <a:solidFill>
                  <a:srgbClr val="000000"/>
                </a:solidFill>
                <a:latin typeface="Calibri" charset="0"/>
                <a:cs typeface="Calibri" charset="0"/>
              </a:rPr>
              <a:t>”</a:t>
            </a:r>
            <a:r>
              <a:rPr lang="en-US" altLang="ja-JP" sz="3200">
                <a:solidFill>
                  <a:srgbClr val="000000"/>
                </a:solidFill>
                <a:latin typeface="Calibri" charset="0"/>
                <a:cs typeface="Calibri" charset="0"/>
              </a:rPr>
              <a:t> in Amherst County is infected with the Blight. </a:t>
            </a:r>
          </a:p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Calibri" charset="0"/>
                <a:cs typeface="Calibri" charset="0"/>
              </a:rPr>
              <a:t>It might have some resistance since it is still alive.</a:t>
            </a:r>
          </a:p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Calibri" charset="0"/>
                <a:cs typeface="Calibri" charset="0"/>
              </a:rPr>
              <a:t>It is being used in a breeding program to build a blight free American Chestnut Tree </a:t>
            </a:r>
          </a:p>
          <a:p>
            <a:pPr algn="ctr">
              <a:spcBef>
                <a:spcPct val="50000"/>
              </a:spcBef>
            </a:pPr>
            <a:endParaRPr lang="en-US" sz="320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001000" cy="685800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American shape is 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more of a tree form.</a:t>
            </a:r>
          </a:p>
        </p:txBody>
      </p:sp>
      <p:pic>
        <p:nvPicPr>
          <p:cNvPr id="24578" name="Picture 3" descr="DSCN00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E:\Apperson\1057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0" y="4572000"/>
            <a:ext cx="8153400" cy="2286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>
                <a:latin typeface="Calibri" charset="0"/>
              </a:rPr>
              <a:t>For our pioneer nation, American Chestnut was almost the perfect tree. It was a high-quality, easily-worked, decay-resistant wood. It was a livestock and human food source. The bark was used for preserving leather.</a:t>
            </a:r>
            <a:endParaRPr lang="en-AU" sz="2800">
              <a:latin typeface="Calibri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Chinese is more like a bush.</a:t>
            </a:r>
          </a:p>
        </p:txBody>
      </p:sp>
      <p:pic>
        <p:nvPicPr>
          <p:cNvPr id="25602" name="Picture 3" descr="E:\Apperson\1057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5791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E:\Apperson\1057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7315200" y="381000"/>
            <a:ext cx="1828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The Chinese Chestnut has good blight resistance, but poor form.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Chinese</a:t>
            </a:r>
          </a:p>
        </p:txBody>
      </p:sp>
      <p:pic>
        <p:nvPicPr>
          <p:cNvPr id="27650" name="Picture 4" descr="DSCN0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3246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American</a:t>
            </a:r>
          </a:p>
        </p:txBody>
      </p:sp>
      <p:pic>
        <p:nvPicPr>
          <p:cNvPr id="28674" name="Picture 5" descr="DSCN0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DSCN0082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13635" r="13086" b="18182"/>
          <a:stretch>
            <a:fillRect/>
          </a:stretch>
        </p:blipFill>
        <p:spPr bwMode="auto">
          <a:xfrm>
            <a:off x="609600" y="685800"/>
            <a:ext cx="82359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DSCN00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81988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362200"/>
          </a:xfrm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charset="0"/>
              </a:rPr>
              <a:t>How do you breed blight resistance into the American Chestnut and retain the quality American tree form?   </a:t>
            </a:r>
            <a:br>
              <a:rPr lang="en-US" sz="3600">
                <a:solidFill>
                  <a:srgbClr val="000000"/>
                </a:solidFill>
                <a:latin typeface="Calibri" charset="0"/>
              </a:rPr>
            </a:br>
            <a:endParaRPr lang="en-US" sz="36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E:\Apperson\1057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6553200" y="152400"/>
            <a:ext cx="25908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Cross Pollinate American X Chinese - easy…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At one time, it was thought that disease resistance and tree form were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>
                <a:solidFill>
                  <a:srgbClr val="000000"/>
                </a:solidFill>
              </a:rPr>
              <a:t>linked.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endParaRPr lang="en-US" altLang="ja-JP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It might be impossible to grow an American Chestnut with blight resistance.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2743200"/>
          </a:xfrm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charset="0"/>
              </a:rPr>
              <a:t>How to breed blight resistance into the American Chestnut and retain the quality American Tree Form?</a:t>
            </a:r>
            <a:r>
              <a:rPr lang="en-US" sz="2400">
                <a:solidFill>
                  <a:srgbClr val="000000"/>
                </a:solidFill>
                <a:latin typeface="Calibri" charset="0"/>
              </a:rPr>
              <a:t>   </a:t>
            </a:r>
            <a:br>
              <a:rPr lang="en-US" sz="2400">
                <a:solidFill>
                  <a:srgbClr val="000000"/>
                </a:solidFill>
                <a:latin typeface="Calibri" charset="0"/>
              </a:rPr>
            </a:br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5105400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Lesesne State Forest is dedicated to the American Chestnut research. </a:t>
            </a:r>
            <a:br>
              <a:rPr lang="en-US">
                <a:latin typeface="Calibri" charset="0"/>
              </a:rPr>
            </a:b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1969 was the first year that work was started on the Lesesne.</a:t>
            </a:r>
            <a:br>
              <a:rPr lang="en-US">
                <a:latin typeface="Calibri" charset="0"/>
              </a:rPr>
            </a:br>
            <a:endParaRPr lang="en-US">
              <a:latin typeface="Calibri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E:\Apperson\1057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r="16418"/>
          <a:stretch>
            <a:fillRect/>
          </a:stretch>
        </p:blipFill>
        <p:spPr bwMode="auto">
          <a:xfrm>
            <a:off x="1066800" y="0"/>
            <a:ext cx="739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E: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9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6858000" y="381000"/>
            <a:ext cx="21336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libri" charset="0"/>
                <a:cs typeface="Calibri" charset="0"/>
              </a:rPr>
              <a:t>The Breeding model used by the VDOF and American Chestnut Foundation </a:t>
            </a:r>
          </a:p>
          <a:p>
            <a:pPr algn="ctr">
              <a:spcBef>
                <a:spcPct val="50000"/>
              </a:spcBef>
            </a:pPr>
            <a:endParaRPr lang="en-US">
              <a:latin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>
                <a:latin typeface="Calibri" charset="0"/>
                <a:cs typeface="Calibri" charset="0"/>
              </a:rPr>
              <a:t>American Chestnut will be growing with disease resistance equal to Chinese Chestnut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D:\GENERAL\RESEARCH\jpgs all work\cMvc-01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6858000" y="479425"/>
            <a:ext cx="2286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libri" charset="0"/>
                <a:cs typeface="Calibri" charset="0"/>
              </a:rPr>
              <a:t>American Chestnut has both sexes on an individual tree.   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Calibri" charset="0"/>
                <a:cs typeface="Calibri" charset="0"/>
              </a:rPr>
              <a:t>Chinese has both too.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>
                <a:latin typeface="Calibri" charset="0"/>
              </a:rPr>
              <a:t>Before pollen sheds and female flower receptivity begins, the female flowers are covered with paper bags to keep off foreign pollen.</a:t>
            </a:r>
            <a:br>
              <a:rPr lang="en-US" sz="2800" b="0">
                <a:latin typeface="Calibri" charset="0"/>
              </a:rPr>
            </a:br>
            <a:endParaRPr lang="en-US" sz="2800" b="0">
              <a:latin typeface="Calibri" charset="0"/>
            </a:endParaRP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616585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A:\cMvc-01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6477000" y="0"/>
            <a:ext cx="2667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Calibri" charset="0"/>
                <a:cs typeface="Calibri" charset="0"/>
              </a:rPr>
              <a:t>Controlled pollination is the method used to produce blight-resistant trees. Pollen from surviving pure American Chestnut is collected and applied by hand to Chinese Chestnut </a:t>
            </a:r>
            <a:r>
              <a:rPr lang="ja-JP" altLang="en-US" sz="2800">
                <a:latin typeface="Calibri" charset="0"/>
                <a:cs typeface="Calibri" charset="0"/>
              </a:rPr>
              <a:t>“</a:t>
            </a:r>
            <a:r>
              <a:rPr lang="en-US" altLang="ja-JP" sz="2800">
                <a:latin typeface="Calibri" charset="0"/>
                <a:cs typeface="Calibri" charset="0"/>
              </a:rPr>
              <a:t>flowers</a:t>
            </a:r>
            <a:r>
              <a:rPr lang="ja-JP" altLang="en-US" sz="2800">
                <a:latin typeface="Calibri" charset="0"/>
                <a:cs typeface="Calibri" charset="0"/>
              </a:rPr>
              <a:t>”</a:t>
            </a:r>
            <a:r>
              <a:rPr lang="en-US" altLang="ja-JP" sz="2800">
                <a:latin typeface="Calibri" charset="0"/>
                <a:cs typeface="Calibri" charset="0"/>
              </a:rPr>
              <a:t>. </a:t>
            </a:r>
            <a:endParaRPr lang="en-US" sz="2800">
              <a:latin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:\GENERAL\RESEARCH\jpgs all work\cMvc-00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 descr="D:\GENERAL\RESEARCH\jpgs all work\chesnut02Mvc-02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0"/>
            <a:ext cx="38036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381000" y="3962400"/>
            <a:ext cx="83820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008000"/>
              </a:solidFill>
              <a:latin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>
                <a:latin typeface="Calibri" charset="0"/>
                <a:cs typeface="Calibri" charset="0"/>
              </a:rPr>
              <a:t>Pollen collections, flower bagging and the controlled pollinations are done in early summer to mid-June on the Lesesne State Forest in Nelson County</a:t>
            </a:r>
            <a:r>
              <a:rPr lang="en-US" sz="2000">
                <a:latin typeface="Calibri" charset="0"/>
                <a:cs typeface="Calibri" charset="0"/>
              </a:rPr>
              <a:t>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b="0">
                <a:latin typeface="Calibri" charset="0"/>
              </a:rPr>
              <a:t>The flowers and nuts mature in one growing season.</a:t>
            </a:r>
          </a:p>
        </p:txBody>
      </p:sp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>
            <a:fillRect/>
          </a:stretch>
        </p:blipFill>
        <p:spPr bwMode="auto">
          <a:xfrm>
            <a:off x="1066800" y="1638300"/>
            <a:ext cx="7086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447800"/>
          </a:xfrm>
        </p:spPr>
        <p:txBody>
          <a:bodyPr/>
          <a:lstStyle/>
          <a:p>
            <a:r>
              <a:rPr lang="en-US" sz="3600" b="0">
                <a:latin typeface="Calibri" charset="0"/>
              </a:rPr>
              <a:t>The nuts are collected and planted at the Matthews State Forest.</a:t>
            </a:r>
            <a:br>
              <a:rPr lang="en-US" sz="3600" b="0">
                <a:solidFill>
                  <a:srgbClr val="008000"/>
                </a:solidFill>
                <a:latin typeface="Calibri" charset="0"/>
              </a:rPr>
            </a:br>
            <a:endParaRPr lang="en-US" sz="3600" b="0">
              <a:solidFill>
                <a:srgbClr val="008000"/>
              </a:solidFill>
              <a:latin typeface="Calibri" charset="0"/>
            </a:endParaRPr>
          </a:p>
        </p:txBody>
      </p:sp>
      <p:pic>
        <p:nvPicPr>
          <p:cNvPr id="41986" name="Picture 3" descr="planting 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2"/>
          <a:stretch>
            <a:fillRect/>
          </a:stretch>
        </p:blipFill>
        <p:spPr bwMode="auto">
          <a:xfrm>
            <a:off x="914400" y="2057400"/>
            <a:ext cx="716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>
                <a:latin typeface="Calibri" charset="0"/>
              </a:rPr>
              <a:t>Then… we wait for growth and look for disease resistance.</a:t>
            </a:r>
            <a:br>
              <a:rPr lang="en-US" sz="3600" b="0">
                <a:latin typeface="Calibri" charset="0"/>
              </a:rPr>
            </a:br>
            <a:endParaRPr lang="en-US" sz="3600" b="0">
              <a:latin typeface="Calibri" charset="0"/>
            </a:endParaRPr>
          </a:p>
        </p:txBody>
      </p:sp>
      <p:pic>
        <p:nvPicPr>
          <p:cNvPr id="43010" name="Picture 4" descr="15 16 2 y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tree 1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45059" name="Picture 4" descr="1516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842250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E:\Apperson\1057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5562600"/>
            <a:ext cx="8153400" cy="762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>
                <a:latin typeface="Calibri" charset="0"/>
              </a:rPr>
              <a:t>American Chestnut was dominant on average or below-average sites.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46083" name="Picture 4" descr="15 16 2 y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3388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47107" name="Picture 4" descr="inoculan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138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48131" name="Picture 4" descr="inoculan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76605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49155" name="Picture 4" descr="6 mo inocu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76605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50179" name="Picture 4" descr="american chestnut foundation 2005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791845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latin typeface="Calibri" charset="0"/>
            </a:endParaRPr>
          </a:p>
        </p:txBody>
      </p:sp>
      <p:pic>
        <p:nvPicPr>
          <p:cNvPr id="51203" name="Picture 4" descr="planting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6605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A:\chesnut02Mvc-007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10" descr="E:\P8241715.JPG"/>
          <p:cNvPicPr>
            <a:picLocks noChangeAspect="1" noChangeArrowheads="1"/>
          </p:cNvPicPr>
          <p:nvPr/>
        </p:nvPicPr>
        <p:blipFill>
          <a:blip r:embed="rId3">
            <a:lum bright="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11"/>
          <p:cNvSpPr txBox="1">
            <a:spLocks noChangeArrowheads="1"/>
          </p:cNvSpPr>
          <p:nvPr/>
        </p:nvSpPr>
        <p:spPr bwMode="auto">
          <a:xfrm>
            <a:off x="76200" y="63246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charset="0"/>
                <a:cs typeface="Calibri" charset="0"/>
              </a:rPr>
              <a:t>   Years Ago				   Today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E:\Apperson\1057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7315200" y="1371600"/>
            <a:ext cx="1828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High-quality, straight-grain tree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E:\P8241716.JPG"/>
          <p:cNvPicPr>
            <a:picLocks noChangeAspect="1" noChangeArrowheads="1"/>
          </p:cNvPicPr>
          <p:nvPr/>
        </p:nvPicPr>
        <p:blipFill>
          <a:blip r:embed="rId2">
            <a:lum bright="14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6248400" y="76200"/>
            <a:ext cx="2743200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0000"/>
                </a:solidFill>
                <a:latin typeface="Calibri" charset="0"/>
                <a:cs typeface="Calibri" charset="0"/>
              </a:rPr>
              <a:t>THANK YOU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algn="ctr">
              <a:spcBef>
                <a:spcPts val="2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Tom Dierauf</a:t>
            </a:r>
          </a:p>
          <a:p>
            <a:pPr algn="ctr">
              <a:spcBef>
                <a:spcPts val="2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Jerre Creighton </a:t>
            </a:r>
          </a:p>
          <a:p>
            <a:pPr algn="ctr">
              <a:spcBef>
                <a:spcPts val="2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John Scrivani</a:t>
            </a:r>
          </a:p>
          <a:p>
            <a:pPr algn="ctr">
              <a:spcBef>
                <a:spcPts val="2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Wayne Bowman Billy Apperson</a:t>
            </a:r>
          </a:p>
          <a:p>
            <a:pPr algn="ctr">
              <a:spcBef>
                <a:spcPts val="2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and everyone who helped in the last 40 years.</a:t>
            </a:r>
          </a:p>
        </p:txBody>
      </p:sp>
      <p:pic>
        <p:nvPicPr>
          <p:cNvPr id="54275" name="Picture 4" descr="D:\GENERAL\DOF%20Shield%20Logo%204inw%20187%20349%2029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14400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E:\Apperson\1057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5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086600" y="381000"/>
            <a:ext cx="2057400" cy="5867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AU" sz="2600">
                <a:latin typeface="Calibri" charset="0"/>
              </a:rPr>
              <a:t>Despite the blight, it still keeps  sprouting for more than 50 years.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6019800" y="228600"/>
            <a:ext cx="3124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Chestnut blight was first seen on American Chestnut in New York City in 1908. 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Chestnut blight most likely came to New York City on an infected Chinese Chestnut nursery stock.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cs typeface="Calibri" charset="0"/>
              </a:rPr>
              <a:t>By 1950, most of the American Chestnut trees had essentially disappeared from the forest. </a:t>
            </a:r>
          </a:p>
        </p:txBody>
      </p:sp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8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E:\100NORIT\1057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76200" y="6096000"/>
            <a:ext cx="899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Calibri" charset="0"/>
                <a:cs typeface="Calibri" charset="0"/>
              </a:rPr>
              <a:t>American Chestnut stumps - 60+ years old, Madison County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E:\Apperson\1057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5867400" y="228600"/>
            <a:ext cx="3048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latin typeface="Calibri" charset="0"/>
                <a:cs typeface="Calibri" charset="0"/>
              </a:rPr>
              <a:t>The  most valuable hardwood tree in the U.S. was removed from the forest in less than 50 years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What does the blight look like?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29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29" charset="-5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571</Words>
  <Application>Microsoft Macintosh PowerPoint</Application>
  <PresentationFormat>On-screen Show (4:3)</PresentationFormat>
  <Paragraphs>54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ＭＳ Ｐゴシック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the blight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Attempts were made to stop it.</vt:lpstr>
      <vt:lpstr>PowerPoint Presentation</vt:lpstr>
      <vt:lpstr>PowerPoint Presentation</vt:lpstr>
      <vt:lpstr>PowerPoint Presentation</vt:lpstr>
      <vt:lpstr>The American shape is  more of a tree form.</vt:lpstr>
      <vt:lpstr>The Chinese is more like a bush.</vt:lpstr>
      <vt:lpstr>PowerPoint Presentation</vt:lpstr>
      <vt:lpstr>Chinese</vt:lpstr>
      <vt:lpstr>American</vt:lpstr>
      <vt:lpstr>PowerPoint Presentation</vt:lpstr>
      <vt:lpstr>PowerPoint Presentation</vt:lpstr>
      <vt:lpstr>How do you breed blight resistance into the American Chestnut and retain the quality American tree form?    </vt:lpstr>
      <vt:lpstr>PowerPoint Presentation</vt:lpstr>
      <vt:lpstr>How to breed blight resistance into the American Chestnut and retain the quality American Tree Form?    </vt:lpstr>
      <vt:lpstr>The Lesesne State Forest is dedicated to the American Chestnut research.   1969 was the first year that work was started on the Lesesne. </vt:lpstr>
      <vt:lpstr>PowerPoint Presentation</vt:lpstr>
      <vt:lpstr>PowerPoint Presentation</vt:lpstr>
      <vt:lpstr>Before pollen sheds and female flower receptivity begins, the female flowers are covered with paper bags to keep off foreign pollen. </vt:lpstr>
      <vt:lpstr>PowerPoint Presentation</vt:lpstr>
      <vt:lpstr>PowerPoint Presentation</vt:lpstr>
      <vt:lpstr>The flowers and nuts mature in one growing season.</vt:lpstr>
      <vt:lpstr>The nuts are collected and planted at the Matthews State Forest. </vt:lpstr>
      <vt:lpstr>Then… we wait for growth and look for disease resistance.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Forestry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appersonw</dc:creator>
  <cp:lastModifiedBy>Janet Muncy</cp:lastModifiedBy>
  <cp:revision>29</cp:revision>
  <cp:lastPrinted>2005-09-15T22:06:04Z</cp:lastPrinted>
  <dcterms:created xsi:type="dcterms:W3CDTF">2013-03-04T19:54:52Z</dcterms:created>
  <dcterms:modified xsi:type="dcterms:W3CDTF">2021-05-24T21:59:29Z</dcterms:modified>
</cp:coreProperties>
</file>