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65" r:id="rId1"/>
    <p:sldMasterId id="2147483648" r:id="rId2"/>
  </p:sldMasterIdLst>
  <p:notesMasterIdLst>
    <p:notesMasterId r:id="rId27"/>
  </p:notesMasterIdLst>
  <p:handoutMasterIdLst>
    <p:handoutMasterId r:id="rId28"/>
  </p:handoutMasterIdLst>
  <p:sldIdLst>
    <p:sldId id="270" r:id="rId3"/>
    <p:sldId id="257" r:id="rId4"/>
    <p:sldId id="258" r:id="rId5"/>
    <p:sldId id="259" r:id="rId6"/>
    <p:sldId id="260" r:id="rId7"/>
    <p:sldId id="277" r:id="rId8"/>
    <p:sldId id="287" r:id="rId9"/>
    <p:sldId id="28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9" r:id="rId20"/>
    <p:sldId id="274" r:id="rId21"/>
    <p:sldId id="275" r:id="rId22"/>
    <p:sldId id="276" r:id="rId23"/>
    <p:sldId id="278" r:id="rId24"/>
    <p:sldId id="280" r:id="rId25"/>
    <p:sldId id="289" r:id="rId2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0" autoAdjust="0"/>
    <p:restoredTop sz="94718"/>
  </p:normalViewPr>
  <p:slideViewPr>
    <p:cSldViewPr>
      <p:cViewPr varScale="1">
        <p:scale>
          <a:sx n="138" d="100"/>
          <a:sy n="138" d="100"/>
        </p:scale>
        <p:origin x="167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FCC8926-FFCB-CD49-A8A2-067ACE2C37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defRPr sz="1200">
                <a:solidFill>
                  <a:srgbClr val="0033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1A1D7D8-185A-AD45-9D5F-1FF1D60C27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defRPr sz="1200">
                <a:solidFill>
                  <a:srgbClr val="0033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0DD3DA51-68A1-804D-B6A3-E76C27C745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defRPr sz="1200">
                <a:solidFill>
                  <a:srgbClr val="0033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EF7E02E3-1046-0F4A-BC1B-888EC04911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rgbClr val="003366"/>
                </a:solidFill>
              </a:defRPr>
            </a:lvl1pPr>
          </a:lstStyle>
          <a:p>
            <a:fld id="{76E2A100-32C5-1746-B629-6424F4E4A0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011E94E2-6D16-1843-9EA2-08F1EB7400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8A4B98A-CE43-EB45-A803-F0E590198A1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pitchFamily="36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pitchFamily="36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pitchFamily="36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CB8B5596-E370-F940-BB8A-B69CD00B4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F839E25-EA7F-1B4D-9F38-694116A2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836DAA70-5D04-1E4B-BAFE-54A92BCA7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58E2FDA-26C7-E24E-AF8D-76CEE2A07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8B5304D3-B819-0046-9913-CF05C85F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B80CE80-626E-9B4B-9432-DF9BAE84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31661B9-E88B-9B43-9052-F08F5D4C3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9AED997-49E2-2946-A556-026C5D02A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AD3B363-C512-D145-9FB9-8C35922FB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AAC86AC-32F5-CD4F-89D8-EA9005913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E8F57281-D123-FD46-B2E0-F4EE89372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DA8558E-74CD-B546-8E29-587CF9D54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747DEEC-FA2D-5249-AA1B-1D9301350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4E0F18E-7606-1F42-8A48-B78CC2271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04183266-7969-124B-9118-1B2E6CBDB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7EAAD11-F3E6-9E41-9A1C-64DFD3DB6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632D0DCC-2527-1445-82D1-8408F7F8B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5FFF538-7269-F044-BD81-D9A65208D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A27283BE-A481-914C-AA99-06B932F55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CB1548F-75F1-724E-9DAF-D317930C7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AF808078-D797-564E-B826-D64ABF47B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E552BEA-3CDD-E14C-BEA6-EDF05BF9E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6B890B22-6B0D-554E-8AD8-65981D8F8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9944266-DC52-5448-A323-38306CBC7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191F83E1-6902-714F-9C94-99FE8EB51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2E1C387-ABF0-2947-AC26-9056A83BC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and Clip Ar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391B545-C4DA-014C-BCD1-B0BAC4A0BF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47C5402-48FB-6243-9535-9589A723391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60EBC30-4DB2-8E4A-9DF4-8BCA3313DE9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3FE7D2-4F17-EA4B-8E3F-6254C12497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33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9285069-1EBF-8E4F-852C-555E1C1D57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E0610F0-375A-A944-B1F9-D3D3DA9F77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BB5BDFA-ABBB-644D-8940-7B7F9ED325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6AB59-01B8-D548-8FB6-8622F57EDF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903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8" y="833438"/>
            <a:ext cx="7778750" cy="996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68725" cy="372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59325" y="2362200"/>
            <a:ext cx="3770313" cy="37226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0E648D1-FCB9-304C-815B-0F2CA2990B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1F994B5-9BE3-F14E-8B91-3684287D7A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C02E390-249D-E64F-9386-CC6DC8C1DE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D1DD2-EB03-D849-9A95-D6ED93CD44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3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8" y="833438"/>
            <a:ext cx="7778750" cy="996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830C5C5-3596-6A4B-8ABA-CA763497E0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50A38D9-988C-2A43-BE85-D9C22340244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ECED9F7-4F93-5744-BE00-0868669ABD8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9DE10-AF59-6941-8449-B656E56A72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701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912F1-3220-2C41-AC8A-423B43158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itchFamily="36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6" charset="0"/>
                <a:cs typeface="+mn-cs"/>
              </a:defRPr>
            </a:lvl1pPr>
          </a:lstStyle>
          <a:p>
            <a:pPr>
              <a:defRPr/>
            </a:pPr>
            <a:fld id="{CD2886D9-8E23-3B48-AE0B-7789CC31083B}" type="datetimeFigureOut">
              <a:rPr lang="en-AU"/>
              <a:pPr>
                <a:defRPr/>
              </a:pPr>
              <a:t>8/4/21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3CC32-EBD0-4149-8131-E6681C84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itchFamily="3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6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4CBC-026B-0241-8DA7-7DF170A6F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167DA192-6D5D-D34E-9436-01C8DDF67DE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157571C9-56F9-FF47-80CA-54E78C8B27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18413" cy="6856413"/>
            <a:chOff x="0" y="0"/>
            <a:chExt cx="4799" cy="4319"/>
          </a:xfrm>
        </p:grpSpPr>
        <p:grpSp>
          <p:nvGrpSpPr>
            <p:cNvPr id="2056" name="Group 2">
              <a:extLst>
                <a:ext uri="{FF2B5EF4-FFF2-40B4-BE49-F238E27FC236}">
                  <a16:creationId xmlns:a16="http://schemas.microsoft.com/office/drawing/2014/main" id="{382F2474-B9B2-B843-8B82-67E57F24A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015" cy="4319"/>
              <a:chOff x="0" y="0"/>
              <a:chExt cx="2015" cy="4319"/>
            </a:xfrm>
          </p:grpSpPr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5C4E69D-F708-5947-9AB5-1E5ECE181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93000"/>
                  </a:lnSpc>
                  <a:buClr>
                    <a:srgbClr val="003366"/>
                  </a:buClr>
                  <a:buSzPct val="100000"/>
                  <a:buFont typeface="Arial" charset="0"/>
                  <a:buNone/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id="{74A5D490-3030-2443-ADBD-0A7EB04FD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9CC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93000"/>
                  </a:lnSpc>
                  <a:buClr>
                    <a:srgbClr val="003366"/>
                  </a:buClr>
                  <a:buSzPct val="100000"/>
                  <a:buFont typeface="Arial" charset="0"/>
                  <a:buNone/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057" name="Group 5">
              <a:extLst>
                <a:ext uri="{FF2B5EF4-FFF2-40B4-BE49-F238E27FC236}">
                  <a16:creationId xmlns:a16="http://schemas.microsoft.com/office/drawing/2014/main" id="{76E7C69B-F650-A548-AA6A-E40176D8A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5" cy="200"/>
              <a:chOff x="144" y="1248"/>
              <a:chExt cx="4655" cy="200"/>
            </a:xfrm>
          </p:grpSpPr>
          <p:sp>
            <p:nvSpPr>
              <p:cNvPr id="1030" name="AutoShape 6">
                <a:extLst>
                  <a:ext uri="{FF2B5EF4-FFF2-40B4-BE49-F238E27FC236}">
                    <a16:creationId xmlns:a16="http://schemas.microsoft.com/office/drawing/2014/main" id="{1AFDD8DC-0279-CB4C-BE2A-2061F1EAC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93000"/>
                  </a:lnSpc>
                  <a:buClr>
                    <a:srgbClr val="003366"/>
                  </a:buClr>
                  <a:buSzPct val="100000"/>
                  <a:buFont typeface="Arial" charset="0"/>
                  <a:buNone/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031" name="AutoShape 7">
                <a:extLst>
                  <a:ext uri="{FF2B5EF4-FFF2-40B4-BE49-F238E27FC236}">
                    <a16:creationId xmlns:a16="http://schemas.microsoft.com/office/drawing/2014/main" id="{47BD628F-73F0-764B-830E-11B2FC6C0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93000"/>
                  </a:lnSpc>
                  <a:buClr>
                    <a:srgbClr val="003366"/>
                  </a:buClr>
                  <a:buSzPct val="100000"/>
                  <a:buFont typeface="Arial" charset="0"/>
                  <a:buNone/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CEFEDF28-6860-AE44-9ABF-BF45FE664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3438" y="833438"/>
            <a:ext cx="77787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2" name="Rectangle 9">
            <a:extLst>
              <a:ext uri="{FF2B5EF4-FFF2-40B4-BE49-F238E27FC236}">
                <a16:creationId xmlns:a16="http://schemas.microsoft.com/office/drawing/2014/main" id="{833CAED5-4E41-2F4C-9C83-3DAB49A2D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1438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848BEC6-55FD-9E40-9BCE-913BE07771B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2438400" y="6248400"/>
            <a:ext cx="2128838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366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E7530E4D-7440-6542-8390-FBA16A5DB2F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791200" y="6248400"/>
            <a:ext cx="2895600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3366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2286D6EF-4B89-A940-BC9E-4F47ED727E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138" y="6240463"/>
            <a:ext cx="585787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Arial" panose="020B0604020202020204" pitchFamily="34" charset="0"/>
              <a:buNone/>
              <a:defRPr sz="2600" b="1">
                <a:solidFill>
                  <a:srgbClr val="FFFFFF"/>
                </a:solidFill>
                <a:cs typeface="Lucida Sans Unicode" panose="020B0602030504020204" pitchFamily="34" charset="0"/>
              </a:defRPr>
            </a:lvl1pPr>
          </a:lstStyle>
          <a:p>
            <a:fld id="{D06972A0-5D03-6145-8CAF-AEFFC5D9E75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panose="020B0604020202020204" pitchFamily="34" charset="0"/>
        <a:defRPr sz="3600" b="1">
          <a:solidFill>
            <a:srgbClr val="0066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panose="020B0604020202020204" pitchFamily="34" charset="0"/>
        <a:defRPr sz="3600" b="1">
          <a:solidFill>
            <a:srgbClr val="006666"/>
          </a:solidFill>
          <a:latin typeface="Arial" charset="0"/>
        </a:defRPr>
      </a:lvl2pPr>
      <a:lvl3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panose="020B0604020202020204" pitchFamily="34" charset="0"/>
        <a:defRPr sz="3600" b="1">
          <a:solidFill>
            <a:srgbClr val="006666"/>
          </a:solidFill>
          <a:latin typeface="Arial" charset="0"/>
        </a:defRPr>
      </a:lvl3pPr>
      <a:lvl4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panose="020B0604020202020204" pitchFamily="34" charset="0"/>
        <a:defRPr sz="3600" b="1">
          <a:solidFill>
            <a:srgbClr val="006666"/>
          </a:solidFill>
          <a:latin typeface="Arial" charset="0"/>
        </a:defRPr>
      </a:lvl4pPr>
      <a:lvl5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panose="020B0604020202020204" pitchFamily="34" charset="0"/>
        <a:defRPr sz="3600" b="1">
          <a:solidFill>
            <a:srgbClr val="006666"/>
          </a:solidFill>
          <a:latin typeface="Arial" charset="0"/>
        </a:defRPr>
      </a:lvl5pPr>
      <a:lvl6pPr marL="457200" algn="l" defTabSz="457200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charset="0"/>
        <a:defRPr sz="3600" b="1">
          <a:solidFill>
            <a:srgbClr val="006666"/>
          </a:solidFill>
          <a:latin typeface="Arial" charset="0"/>
        </a:defRPr>
      </a:lvl6pPr>
      <a:lvl7pPr marL="914400" algn="l" defTabSz="457200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charset="0"/>
        <a:defRPr sz="3600" b="1">
          <a:solidFill>
            <a:srgbClr val="006666"/>
          </a:solidFill>
          <a:latin typeface="Arial" charset="0"/>
        </a:defRPr>
      </a:lvl7pPr>
      <a:lvl8pPr marL="1371600" algn="l" defTabSz="457200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charset="0"/>
        <a:defRPr sz="3600" b="1">
          <a:solidFill>
            <a:srgbClr val="006666"/>
          </a:solidFill>
          <a:latin typeface="Arial" charset="0"/>
        </a:defRPr>
      </a:lvl8pPr>
      <a:lvl9pPr marL="1828800" algn="l" defTabSz="457200" rtl="0" fontAlgn="base">
        <a:lnSpc>
          <a:spcPct val="84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Arial" charset="0"/>
        <a:defRPr sz="3600" b="1">
          <a:solidFill>
            <a:srgbClr val="006666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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Arial" panose="020B0604020202020204" pitchFamily="34" charset="0"/>
        <a:buChar char="–"/>
        <a:defRPr sz="2400">
          <a:solidFill>
            <a:srgbClr val="003366"/>
          </a:solidFill>
          <a:latin typeface="+mn-lt"/>
          <a:ea typeface="ＭＳ Ｐゴシック" pitchFamily="36" charset="-128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"/>
        <a:defRPr sz="2000">
          <a:solidFill>
            <a:srgbClr val="003366"/>
          </a:solidFill>
          <a:latin typeface="+mn-lt"/>
          <a:ea typeface="ＭＳ Ｐゴシック" pitchFamily="36" charset="-128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3366"/>
        </a:buClr>
        <a:buSzPct val="80000"/>
        <a:buFont typeface="Arial" panose="020B0604020202020204" pitchFamily="34" charset="0"/>
        <a:buChar char="–"/>
        <a:defRPr>
          <a:solidFill>
            <a:srgbClr val="003366"/>
          </a:solidFill>
          <a:latin typeface="+mn-lt"/>
          <a:ea typeface="ＭＳ Ｐゴシック" pitchFamily="36" charset="-128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"/>
        <a:defRPr>
          <a:solidFill>
            <a:srgbClr val="003366"/>
          </a:solidFill>
          <a:latin typeface="+mn-lt"/>
          <a:ea typeface="ＭＳ Ｐゴシック" pitchFamily="36" charset="-128"/>
        </a:defRPr>
      </a:lvl5pPr>
      <a:lvl6pPr marL="2514600" indent="-228600" algn="l" defTabSz="457200" rtl="0" fontAlgn="base">
        <a:lnSpc>
          <a:spcPct val="93000"/>
        </a:lnSpc>
        <a:spcBef>
          <a:spcPts val="45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"/>
        <a:defRPr>
          <a:solidFill>
            <a:srgbClr val="003366"/>
          </a:solidFill>
          <a:latin typeface="+mn-lt"/>
        </a:defRPr>
      </a:lvl6pPr>
      <a:lvl7pPr marL="2971800" indent="-228600" algn="l" defTabSz="457200" rtl="0" fontAlgn="base">
        <a:lnSpc>
          <a:spcPct val="93000"/>
        </a:lnSpc>
        <a:spcBef>
          <a:spcPts val="45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"/>
        <a:defRPr>
          <a:solidFill>
            <a:srgbClr val="003366"/>
          </a:solidFill>
          <a:latin typeface="+mn-lt"/>
        </a:defRPr>
      </a:lvl7pPr>
      <a:lvl8pPr marL="3429000" indent="-228600" algn="l" defTabSz="457200" rtl="0" fontAlgn="base">
        <a:lnSpc>
          <a:spcPct val="93000"/>
        </a:lnSpc>
        <a:spcBef>
          <a:spcPts val="45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"/>
        <a:defRPr>
          <a:solidFill>
            <a:srgbClr val="003366"/>
          </a:solidFill>
          <a:latin typeface="+mn-lt"/>
        </a:defRPr>
      </a:lvl8pPr>
      <a:lvl9pPr marL="3886200" indent="-228600" algn="l" defTabSz="457200" rtl="0" fontAlgn="base">
        <a:lnSpc>
          <a:spcPct val="93000"/>
        </a:lnSpc>
        <a:spcBef>
          <a:spcPts val="45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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919C7E9A-4BA0-3A46-8A0E-C7D6851A7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Tree Identification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60DA816E-EA05-594B-B01B-A9FF692300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419600" cy="3657600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Presented by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Virginia Department of Forestry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5" name="Picture 4" descr="ppt_DOF Shield Logo 5in.gif">
            <a:extLst>
              <a:ext uri="{FF2B5EF4-FFF2-40B4-BE49-F238E27FC236}">
                <a16:creationId xmlns:a16="http://schemas.microsoft.com/office/drawing/2014/main" id="{0E81B354-F967-724E-B974-B700A6EC6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1590675" cy="1828800"/>
          </a:xfrm>
          <a:prstGeom prst="rect">
            <a:avLst/>
          </a:prstGeom>
          <a:noFill/>
          <a:ln>
            <a:noFill/>
          </a:ln>
          <a:effectLst>
            <a:outerShdw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01AEA8C7-3658-0E4E-A0BB-FE0756803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Edges or Margins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C34B32E-161F-6746-BA14-57499143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53000"/>
            <a:ext cx="2743200" cy="150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73D6108D-697A-1A41-80AA-79937D64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657600"/>
            <a:ext cx="2379663" cy="179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3317" name="Text Box 4">
            <a:extLst>
              <a:ext uri="{FF2B5EF4-FFF2-40B4-BE49-F238E27FC236}">
                <a16:creationId xmlns:a16="http://schemas.microsoft.com/office/drawing/2014/main" id="{4EDAAAC1-ED2F-F243-A293-FF08076E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71800"/>
            <a:ext cx="1295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Serrated</a:t>
            </a: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FD5CCF25-0B49-E84D-9BE3-80E549F1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19600"/>
            <a:ext cx="914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Entire</a:t>
            </a: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AB21EEA3-FB1D-F447-BB31-6A5F58DA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15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Text Box 7">
            <a:extLst>
              <a:ext uri="{FF2B5EF4-FFF2-40B4-BE49-F238E27FC236}">
                <a16:creationId xmlns:a16="http://schemas.microsoft.com/office/drawing/2014/main" id="{AE249C17-2694-3D4D-963E-027D9644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Doubly Serrated</a:t>
            </a:r>
          </a:p>
        </p:txBody>
      </p:sp>
      <p:pic>
        <p:nvPicPr>
          <p:cNvPr id="11273" name="Picture 8">
            <a:extLst>
              <a:ext uri="{FF2B5EF4-FFF2-40B4-BE49-F238E27FC236}">
                <a16:creationId xmlns:a16="http://schemas.microsoft.com/office/drawing/2014/main" id="{B4701DC5-4AE9-7747-9841-905850DF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43200"/>
            <a:ext cx="3357563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32499D9A-4BE7-9849-B419-C2BDDE1D2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Needles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B9D66ED-BD19-E549-B759-A5D764DE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438400"/>
            <a:ext cx="3263900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3D95C0A9-E17A-8143-B477-EF6A9B73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971800"/>
            <a:ext cx="23114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1B5B4EB4-F11D-0845-8D21-0149D7F0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495800"/>
            <a:ext cx="3657600" cy="176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E037163D-B56F-884F-883E-CBEFCD7DB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What characteristics do you see?</a:t>
            </a:r>
          </a:p>
        </p:txBody>
      </p:sp>
      <p:pic>
        <p:nvPicPr>
          <p:cNvPr id="15363" name="Picture 4" descr="leaf-poplar">
            <a:extLst>
              <a:ext uri="{FF2B5EF4-FFF2-40B4-BE49-F238E27FC236}">
                <a16:creationId xmlns:a16="http://schemas.microsoft.com/office/drawing/2014/main" id="{493D90E5-7858-1F4E-81FA-136238E6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FA1B9A64-DDD2-1B4D-8286-95B0EBDA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Characteristics?</a:t>
            </a:r>
          </a:p>
        </p:txBody>
      </p:sp>
      <p:pic>
        <p:nvPicPr>
          <p:cNvPr id="16387" name="Picture 5" descr="leaf-blk-gum">
            <a:extLst>
              <a:ext uri="{FF2B5EF4-FFF2-40B4-BE49-F238E27FC236}">
                <a16:creationId xmlns:a16="http://schemas.microsoft.com/office/drawing/2014/main" id="{AC105D57-A372-9C4B-B6BC-0D3D1487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1722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6D6C45A0-2DC8-5D4A-9C92-4FDCAC41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Characteristics?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8EEDE560-28C5-734F-BCD4-CB823C2B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5105400" cy="343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6BF6C24F-47B6-2844-A323-C460863E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Characteristics?</a:t>
            </a:r>
          </a:p>
        </p:txBody>
      </p:sp>
      <p:pic>
        <p:nvPicPr>
          <p:cNvPr id="18435" name="Picture 4" descr="leaf-ash-green">
            <a:extLst>
              <a:ext uri="{FF2B5EF4-FFF2-40B4-BE49-F238E27FC236}">
                <a16:creationId xmlns:a16="http://schemas.microsoft.com/office/drawing/2014/main" id="{1735B8A8-5CA1-3147-9F00-094498B1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7125"/>
            <a:ext cx="6700838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5887510B-A62B-C348-8916-552257C2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Characteristics?</a:t>
            </a:r>
          </a:p>
        </p:txBody>
      </p:sp>
      <p:pic>
        <p:nvPicPr>
          <p:cNvPr id="19459" name="Picture 4" descr="leaf-sycamore">
            <a:extLst>
              <a:ext uri="{FF2B5EF4-FFF2-40B4-BE49-F238E27FC236}">
                <a16:creationId xmlns:a16="http://schemas.microsoft.com/office/drawing/2014/main" id="{5C334FCE-F12D-B04C-B8FE-27396387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61245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95A6C92-4872-D943-BEF0-5E1963C4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Characteristics?</a:t>
            </a:r>
          </a:p>
        </p:txBody>
      </p:sp>
      <p:pic>
        <p:nvPicPr>
          <p:cNvPr id="20483" name="Picture 4" descr="leaf-birch-river">
            <a:extLst>
              <a:ext uri="{FF2B5EF4-FFF2-40B4-BE49-F238E27FC236}">
                <a16:creationId xmlns:a16="http://schemas.microsoft.com/office/drawing/2014/main" id="{83F424E7-2812-4244-9971-A88DA1B76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6388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965BF7-3BE9-AD46-88EF-141B5CF96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Bark Characteristics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76D0F9-1D8B-4C44-A8B5-3AE10E166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91438" cy="3722688"/>
          </a:xfrm>
        </p:spPr>
        <p:txBody>
          <a:bodyPr/>
          <a:lstStyle/>
          <a:p>
            <a:pPr eaLnBrk="1" hangingPunct="1"/>
            <a:r>
              <a:rPr lang="en-US" altLang="en-US"/>
              <a:t>Terminology is somewhat subjective.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Descriptive terms may include smooth, scaly, ridged, furrowed, fissured, platy, blocky, netted, and more!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B3F3E7D-007C-6F44-88B5-00E777600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Characteristics?</a:t>
            </a:r>
          </a:p>
        </p:txBody>
      </p:sp>
      <p:pic>
        <p:nvPicPr>
          <p:cNvPr id="20483" name="Picture 5" descr="Red Maple Bark">
            <a:extLst>
              <a:ext uri="{FF2B5EF4-FFF2-40B4-BE49-F238E27FC236}">
                <a16:creationId xmlns:a16="http://schemas.microsoft.com/office/drawing/2014/main" id="{EC6E749D-015B-FB4D-B323-9A5BA899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38400"/>
            <a:ext cx="26939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25598898-8913-734C-A8F9-7EE22FE96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739775"/>
            <a:ext cx="7780337" cy="109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What is a tree?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D285779-6383-5E48-92D5-388511CB2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743200"/>
            <a:ext cx="7086600" cy="2667000"/>
          </a:xfrm>
        </p:spPr>
        <p:txBody>
          <a:bodyPr lIns="0" tIns="0" rIns="0" bIns="0"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Woody plant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Usually one main stem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Exceeds 15 feet in height and 3 inches in diameter at maturity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2BAA0F9-A421-0945-80D8-525EACAE8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Characteristics?</a:t>
            </a:r>
          </a:p>
        </p:txBody>
      </p:sp>
      <p:pic>
        <p:nvPicPr>
          <p:cNvPr id="21507" name="Picture 4" descr="Black Gum Bark">
            <a:extLst>
              <a:ext uri="{FF2B5EF4-FFF2-40B4-BE49-F238E27FC236}">
                <a16:creationId xmlns:a16="http://schemas.microsoft.com/office/drawing/2014/main" id="{29A4926A-04F8-664F-B81D-51968202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438400"/>
            <a:ext cx="27955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CB4FCEF-91CC-C240-BD53-DC8B4D510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Characteristics?</a:t>
            </a:r>
          </a:p>
        </p:txBody>
      </p:sp>
      <p:pic>
        <p:nvPicPr>
          <p:cNvPr id="22531" name="Picture 4" descr="Mockernut Hickory Bark">
            <a:extLst>
              <a:ext uri="{FF2B5EF4-FFF2-40B4-BE49-F238E27FC236}">
                <a16:creationId xmlns:a16="http://schemas.microsoft.com/office/drawing/2014/main" id="{0502EA69-15A8-9843-AA5B-452E2EEE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438400"/>
            <a:ext cx="27955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4D72745-C08C-C949-87BE-EDFB7CA66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Twig Characteristics	 </a:t>
            </a:r>
          </a:p>
        </p:txBody>
      </p:sp>
      <p:grpSp>
        <p:nvGrpSpPr>
          <p:cNvPr id="25603" name="Group 17">
            <a:extLst>
              <a:ext uri="{FF2B5EF4-FFF2-40B4-BE49-F238E27FC236}">
                <a16:creationId xmlns:a16="http://schemas.microsoft.com/office/drawing/2014/main" id="{AEACE79E-0FC4-BD42-AE3C-28E03185564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90800"/>
            <a:ext cx="7315200" cy="3597275"/>
            <a:chOff x="624" y="1632"/>
            <a:chExt cx="4608" cy="2266"/>
          </a:xfrm>
        </p:grpSpPr>
        <p:pic>
          <p:nvPicPr>
            <p:cNvPr id="25604" name="Picture 3" descr="twig example">
              <a:extLst>
                <a:ext uri="{FF2B5EF4-FFF2-40B4-BE49-F238E27FC236}">
                  <a16:creationId xmlns:a16="http://schemas.microsoft.com/office/drawing/2014/main" id="{3F42E3DF-8F39-D643-88B9-26E63FE34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20" y="408"/>
              <a:ext cx="912" cy="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Line 4">
              <a:extLst>
                <a:ext uri="{FF2B5EF4-FFF2-40B4-BE49-F238E27FC236}">
                  <a16:creationId xmlns:a16="http://schemas.microsoft.com/office/drawing/2014/main" id="{FE10421B-0F11-AD46-B291-FDFBD7D263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544"/>
              <a:ext cx="14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5">
              <a:extLst>
                <a:ext uri="{FF2B5EF4-FFF2-40B4-BE49-F238E27FC236}">
                  <a16:creationId xmlns:a16="http://schemas.microsoft.com/office/drawing/2014/main" id="{BC113F73-96C5-694D-BA28-951D51209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06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6">
              <a:extLst>
                <a:ext uri="{FF2B5EF4-FFF2-40B4-BE49-F238E27FC236}">
                  <a16:creationId xmlns:a16="http://schemas.microsoft.com/office/drawing/2014/main" id="{1F293B1D-97F4-624C-87B1-AB2FBA5B6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92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8">
              <a:extLst>
                <a:ext uri="{FF2B5EF4-FFF2-40B4-BE49-F238E27FC236}">
                  <a16:creationId xmlns:a16="http://schemas.microsoft.com/office/drawing/2014/main" id="{FC80BC37-6684-F244-9913-4FEC8229B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2784"/>
              <a:ext cx="2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>
              <a:extLst>
                <a:ext uri="{FF2B5EF4-FFF2-40B4-BE49-F238E27FC236}">
                  <a16:creationId xmlns:a16="http://schemas.microsoft.com/office/drawing/2014/main" id="{DEC8CF02-BFEE-7F4B-92E8-52BC5B2CF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1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Text Box 12">
              <a:extLst>
                <a:ext uri="{FF2B5EF4-FFF2-40B4-BE49-F238E27FC236}">
                  <a16:creationId xmlns:a16="http://schemas.microsoft.com/office/drawing/2014/main" id="{4CCDF144-5112-744E-9E6E-5DF60E352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648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250"/>
                </a:spcBef>
              </a:pPr>
              <a:r>
                <a:rPr lang="en-GB" altLang="en-US" sz="2000">
                  <a:solidFill>
                    <a:srgbClr val="003366"/>
                  </a:solidFill>
                </a:rPr>
                <a:t>Lateral bud</a:t>
              </a:r>
            </a:p>
          </p:txBody>
        </p:sp>
        <p:sp>
          <p:nvSpPr>
            <p:cNvPr id="25611" name="Text Box 13">
              <a:extLst>
                <a:ext uri="{FF2B5EF4-FFF2-40B4-BE49-F238E27FC236}">
                  <a16:creationId xmlns:a16="http://schemas.microsoft.com/office/drawing/2014/main" id="{29354C32-6932-3D46-A5D2-B597F6E0E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632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250"/>
                </a:spcBef>
              </a:pPr>
              <a:r>
                <a:rPr lang="en-GB" altLang="en-US" sz="2000">
                  <a:solidFill>
                    <a:srgbClr val="003366"/>
                  </a:solidFill>
                </a:rPr>
                <a:t>Lenticels (the tiny dots)</a:t>
              </a:r>
            </a:p>
          </p:txBody>
        </p:sp>
        <p:sp>
          <p:nvSpPr>
            <p:cNvPr id="25612" name="Text Box 14">
              <a:extLst>
                <a:ext uri="{FF2B5EF4-FFF2-40B4-BE49-F238E27FC236}">
                  <a16:creationId xmlns:a16="http://schemas.microsoft.com/office/drawing/2014/main" id="{99115783-BDC8-7E4B-B724-872E772DD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216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250"/>
                </a:spcBef>
              </a:pPr>
              <a:r>
                <a:rPr lang="en-GB" altLang="en-US" sz="2000">
                  <a:solidFill>
                    <a:srgbClr val="003366"/>
                  </a:solidFill>
                </a:rPr>
                <a:t>Pith</a:t>
              </a:r>
            </a:p>
          </p:txBody>
        </p:sp>
        <p:sp>
          <p:nvSpPr>
            <p:cNvPr id="25613" name="Text Box 15">
              <a:extLst>
                <a:ext uri="{FF2B5EF4-FFF2-40B4-BE49-F238E27FC236}">
                  <a16:creationId xmlns:a16="http://schemas.microsoft.com/office/drawing/2014/main" id="{62C23474-03FE-A349-89BE-AC2CDAA5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08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250"/>
                </a:spcBef>
              </a:pPr>
              <a:r>
                <a:rPr lang="en-GB" altLang="en-US" sz="2000">
                  <a:solidFill>
                    <a:srgbClr val="003366"/>
                  </a:solidFill>
                </a:rPr>
                <a:t>Terminal bud</a:t>
              </a:r>
            </a:p>
          </p:txBody>
        </p:sp>
        <p:sp>
          <p:nvSpPr>
            <p:cNvPr id="25614" name="Text Box 16">
              <a:extLst>
                <a:ext uri="{FF2B5EF4-FFF2-40B4-BE49-F238E27FC236}">
                  <a16:creationId xmlns:a16="http://schemas.microsoft.com/office/drawing/2014/main" id="{35E2A16F-A2C3-024E-B2DD-B6440D1AB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632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3366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250"/>
                </a:spcBef>
              </a:pPr>
              <a:r>
                <a:rPr lang="en-GB" altLang="en-US" sz="2000">
                  <a:solidFill>
                    <a:srgbClr val="003366"/>
                  </a:solidFill>
                </a:rPr>
                <a:t>Leaf scar, w/ bundle scars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7B06621-888B-1540-82D8-390BA66D2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Tools to Aid in Identification	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73388DC-E0A0-6B40-8B13-9BB1F9129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691438" cy="3276600"/>
          </a:xfrm>
        </p:spPr>
        <p:txBody>
          <a:bodyPr/>
          <a:lstStyle/>
          <a:p>
            <a:pPr eaLnBrk="1" hangingPunct="1"/>
            <a:r>
              <a:rPr lang="en-US" altLang="en-US"/>
              <a:t>Your senses – sight, touch, smell</a:t>
            </a:r>
          </a:p>
          <a:p>
            <a:pPr eaLnBrk="1" hangingPunct="1"/>
            <a:r>
              <a:rPr lang="en-US" altLang="en-US"/>
              <a:t>Dichotomous keys and field guides</a:t>
            </a:r>
          </a:p>
          <a:p>
            <a:pPr eaLnBrk="1" hangingPunct="1"/>
            <a:r>
              <a:rPr lang="en-US" altLang="en-US"/>
              <a:t>Hand lens – because details matter! </a:t>
            </a:r>
          </a:p>
          <a:p>
            <a:pPr eaLnBrk="1" hangingPunct="1"/>
            <a:r>
              <a:rPr lang="en-US" altLang="en-US"/>
              <a:t>Optional – sharp knife or clippers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E3DEBD-12C1-3145-83E5-BC7BEBA26C38}"/>
              </a:ext>
            </a:extLst>
          </p:cNvPr>
          <p:cNvSpPr txBox="1"/>
          <p:nvPr/>
        </p:nvSpPr>
        <p:spPr>
          <a:xfrm>
            <a:off x="1295400" y="1905000"/>
            <a:ext cx="6553200" cy="3109913"/>
          </a:xfrm>
          <a:prstGeom prst="rect">
            <a:avLst/>
          </a:prstGeom>
          <a:noFill/>
          <a:effectLst>
            <a:outerShdw blurRad="76200" dist="762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itchFamily="36" charset="0"/>
              <a:buNone/>
              <a:defRPr/>
            </a:pPr>
            <a:r>
              <a:rPr lang="en-AU" sz="7000" dirty="0">
                <a:solidFill>
                  <a:srgbClr val="FFFF00"/>
                </a:solidFill>
                <a:latin typeface="Arial" pitchFamily="36" charset="0"/>
                <a:cs typeface="+mn-cs"/>
              </a:rPr>
              <a:t>Practice</a:t>
            </a:r>
          </a:p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itchFamily="36" charset="0"/>
              <a:buNone/>
              <a:defRPr/>
            </a:pPr>
            <a:r>
              <a:rPr lang="en-AU" sz="7000" dirty="0">
                <a:solidFill>
                  <a:srgbClr val="FFFF00"/>
                </a:solidFill>
                <a:latin typeface="Arial" pitchFamily="36" charset="0"/>
                <a:cs typeface="+mn-cs"/>
              </a:rPr>
              <a:t>Practice</a:t>
            </a:r>
          </a:p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itchFamily="36" charset="0"/>
              <a:buNone/>
              <a:defRPr/>
            </a:pPr>
            <a:r>
              <a:rPr lang="en-AU" sz="7000" dirty="0">
                <a:solidFill>
                  <a:srgbClr val="FFFF00"/>
                </a:solidFill>
                <a:latin typeface="Arial" pitchFamily="36" charset="0"/>
                <a:cs typeface="+mn-cs"/>
              </a:rPr>
              <a:t>Practice!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724E5F4-6236-D841-81CA-D59CAC733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Tree Identification Features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409A358-4099-9B49-B5EE-61B01BAB7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50101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Leaves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Bark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Twigs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Reproductive Parts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Overall Form 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Growing Site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1B479011-AE6C-8A41-B48F-4FAC043F6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Leaf Characteristics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605CC99-C436-AC43-B456-1FA93781C2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838200" y="2362200"/>
            <a:ext cx="7693025" cy="4127500"/>
          </a:xfrm>
        </p:spPr>
        <p:txBody>
          <a:bodyPr anchor="t"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>
                <a:solidFill>
                  <a:srgbClr val="003366"/>
                </a:solidFill>
              </a:rPr>
              <a:t>Deciduous or evergreen?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>
                <a:solidFill>
                  <a:srgbClr val="003366"/>
                </a:solidFill>
              </a:rPr>
              <a:t>Arrangement on stem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>
                <a:solidFill>
                  <a:srgbClr val="003366"/>
                </a:solidFill>
              </a:rPr>
              <a:t>Simple or compound?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>
                <a:solidFill>
                  <a:srgbClr val="003366"/>
                </a:solidFill>
              </a:rPr>
              <a:t>Pinnate or palmate leaflets or veins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>
                <a:solidFill>
                  <a:srgbClr val="003366"/>
                </a:solidFill>
              </a:rPr>
              <a:t>Margins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>
                <a:solidFill>
                  <a:srgbClr val="003366"/>
                </a:solidFill>
              </a:rPr>
              <a:t>Base and tip features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>
                <a:solidFill>
                  <a:srgbClr val="003366"/>
                </a:solidFill>
              </a:rPr>
              <a:t>Special characteristics (smell, texture, stipules, glands, etc.)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66"/>
              </a:buClr>
              <a:buSzPct val="75000"/>
              <a:buFont typeface="Wingdings" pitchFamily="36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>
            <a:extLst>
              <a:ext uri="{FF2B5EF4-FFF2-40B4-BE49-F238E27FC236}">
                <a16:creationId xmlns:a16="http://schemas.microsoft.com/office/drawing/2014/main" id="{88DF23A8-A5CD-9E4F-96AA-0724571F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657600"/>
            <a:ext cx="3810000" cy="209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195" name="Text Box 1">
            <a:extLst>
              <a:ext uri="{FF2B5EF4-FFF2-40B4-BE49-F238E27FC236}">
                <a16:creationId xmlns:a16="http://schemas.microsoft.com/office/drawing/2014/main" id="{0042BFF0-D5C8-EF4E-BD1F-03559863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Leaf Parts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687D49DA-E5B0-DD4A-898A-68794E2076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4876800"/>
            <a:ext cx="609600" cy="2286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941197BC-9152-4741-A949-3B0E75A0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029200"/>
            <a:ext cx="1066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Petiole</a:t>
            </a:r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681C9C2C-2C26-7041-A114-A4AAA05D21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819400"/>
            <a:ext cx="1068388" cy="14478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6">
            <a:extLst>
              <a:ext uri="{FF2B5EF4-FFF2-40B4-BE49-F238E27FC236}">
                <a16:creationId xmlns:a16="http://schemas.microsoft.com/office/drawing/2014/main" id="{C3F75AAB-6EFE-3242-81A2-068A0FB0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8382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Blade</a:t>
            </a:r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5E049A17-261F-B244-B8DE-6CDD5B930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971800"/>
            <a:ext cx="1524000" cy="10668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6FF25480-CDE0-1A44-8109-0C8122AA1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219200" cy="14478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E81461C4-6916-2F42-B59C-0AB17EF7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622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Veins (pinnate)</a:t>
            </a:r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C361A465-EF2D-D54F-8303-75BD969605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5334000"/>
            <a:ext cx="1219200" cy="5334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147C9857-304D-8343-AA54-1DE6553B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67400"/>
            <a:ext cx="1676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Edge/Margin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A0B3C01-C5CF-7549-A24B-98FC8D151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Leaf Arrangement</a:t>
            </a:r>
          </a:p>
        </p:txBody>
      </p:sp>
      <p:pic>
        <p:nvPicPr>
          <p:cNvPr id="9219" name="Picture 4" descr="alternate leaves">
            <a:extLst>
              <a:ext uri="{FF2B5EF4-FFF2-40B4-BE49-F238E27FC236}">
                <a16:creationId xmlns:a16="http://schemas.microsoft.com/office/drawing/2014/main" id="{F75D49F7-E543-4B44-8988-2CA6DDD6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4384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opposite leaves">
            <a:extLst>
              <a:ext uri="{FF2B5EF4-FFF2-40B4-BE49-F238E27FC236}">
                <a16:creationId xmlns:a16="http://schemas.microsoft.com/office/drawing/2014/main" id="{9FDA6003-F22B-DE43-8D0F-52698098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667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>
            <a:extLst>
              <a:ext uri="{FF2B5EF4-FFF2-40B4-BE49-F238E27FC236}">
                <a16:creationId xmlns:a16="http://schemas.microsoft.com/office/drawing/2014/main" id="{2358BC53-64F5-AC43-88C3-24D4B9E3B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4102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Opposite</a:t>
            </a:r>
          </a:p>
        </p:txBody>
      </p:sp>
      <p:sp>
        <p:nvSpPr>
          <p:cNvPr id="9222" name="Text Box 8">
            <a:extLst>
              <a:ext uri="{FF2B5EF4-FFF2-40B4-BE49-F238E27FC236}">
                <a16:creationId xmlns:a16="http://schemas.microsoft.com/office/drawing/2014/main" id="{7352F74B-93A9-1745-B937-6F47760B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00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Alternate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B505DC-9761-1A46-B326-37E1A209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vs. Compound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B834D3C-3198-E24C-B3F5-697565A32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91438" cy="3722688"/>
          </a:xfrm>
        </p:spPr>
        <p:txBody>
          <a:bodyPr/>
          <a:lstStyle/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r>
              <a:rPr lang="en-US" altLang="en-US" sz="2400"/>
              <a:t>Simple – leaf has one part</a:t>
            </a:r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endParaRPr lang="en-US" altLang="en-US" sz="1400"/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endParaRPr lang="en-US" altLang="en-US" sz="1400"/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r>
              <a:rPr lang="en-US" altLang="en-US" sz="2400"/>
              <a:t>Compound – one leaf has</a:t>
            </a:r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r>
              <a:rPr lang="en-US" altLang="en-US" sz="2400"/>
              <a:t>multiple parts (leaflets)</a:t>
            </a:r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73000"/>
              </a:lnSpc>
              <a:buFont typeface="Wingdings" pitchFamily="2" charset="2"/>
              <a:buNone/>
            </a:pPr>
            <a:r>
              <a:rPr lang="en-US" altLang="en-US" sz="2400"/>
              <a:t>		</a:t>
            </a:r>
          </a:p>
        </p:txBody>
      </p:sp>
      <p:pic>
        <p:nvPicPr>
          <p:cNvPr id="10244" name="Picture 4" descr="green ash pinnately #5E4A9B">
            <a:extLst>
              <a:ext uri="{FF2B5EF4-FFF2-40B4-BE49-F238E27FC236}">
                <a16:creationId xmlns:a16="http://schemas.microsoft.com/office/drawing/2014/main" id="{573DB819-F1F9-1B4D-85EC-AF4961C0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2154">
            <a:off x="4959350" y="4070350"/>
            <a:ext cx="16938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White oak pinnately #5E4A5A">
            <a:extLst>
              <a:ext uri="{FF2B5EF4-FFF2-40B4-BE49-F238E27FC236}">
                <a16:creationId xmlns:a16="http://schemas.microsoft.com/office/drawing/2014/main" id="{74E36403-9997-7548-B1C0-D472E633D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448">
            <a:off x="2525713" y="2738438"/>
            <a:ext cx="10699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56DEE5-55F0-D74A-B513-F65F9204F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Venation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FDB8001-425F-BE40-A991-A6F506B49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/>
              <a:t>Pinnate – One main vein starting at the petiole, with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/>
              <a:t>smaller ones branching off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/>
              <a:t>Palmate – Several main veins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/>
              <a:t>starting at the petiole, with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/>
              <a:t>smaller ones branching off </a:t>
            </a:r>
            <a:r>
              <a:rPr lang="en-US" altLang="en-US"/>
              <a:t>  </a:t>
            </a:r>
          </a:p>
        </p:txBody>
      </p:sp>
      <p:pic>
        <p:nvPicPr>
          <p:cNvPr id="11268" name="Picture 4" descr="Red Maple palmately #5E4A8D">
            <a:extLst>
              <a:ext uri="{FF2B5EF4-FFF2-40B4-BE49-F238E27FC236}">
                <a16:creationId xmlns:a16="http://schemas.microsoft.com/office/drawing/2014/main" id="{21428A05-5155-D94B-8210-75A6A4FE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33">
            <a:off x="4724400" y="4419600"/>
            <a:ext cx="14446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White oak pinnately #5E4A5A">
            <a:extLst>
              <a:ext uri="{FF2B5EF4-FFF2-40B4-BE49-F238E27FC236}">
                <a16:creationId xmlns:a16="http://schemas.microsoft.com/office/drawing/2014/main" id="{8F47DB23-757F-0742-8421-D57434FA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17840">
            <a:off x="5776913" y="2452687"/>
            <a:ext cx="11112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FA76B745-3A84-6B49-8891-8057E28C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666"/>
              </a:buClr>
            </a:pPr>
            <a:r>
              <a:rPr lang="en-GB" altLang="en-US" sz="3600" b="1">
                <a:solidFill>
                  <a:srgbClr val="006666"/>
                </a:solidFill>
              </a:rPr>
              <a:t>Lobes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DD3C5588-57BE-274E-85A2-F99F2D00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628900"/>
            <a:ext cx="1952625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292" name="Line 3">
            <a:extLst>
              <a:ext uri="{FF2B5EF4-FFF2-40B4-BE49-F238E27FC236}">
                <a16:creationId xmlns:a16="http://schemas.microsoft.com/office/drawing/2014/main" id="{FB33449D-7C2E-2243-BF8E-6ECF2B18CB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2413" y="3810000"/>
            <a:ext cx="1374775" cy="1524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4">
            <a:extLst>
              <a:ext uri="{FF2B5EF4-FFF2-40B4-BE49-F238E27FC236}">
                <a16:creationId xmlns:a16="http://schemas.microsoft.com/office/drawing/2014/main" id="{8E8E0872-5ACA-504D-9E78-3E1F8C0F9F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3960813"/>
            <a:ext cx="990600" cy="793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AC2A71DA-5DC5-4F4A-8844-132C15C45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05200"/>
            <a:ext cx="1066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Lobe</a:t>
            </a:r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05C31CFC-24F0-324F-B8CB-6222AB8C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86200"/>
            <a:ext cx="914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>
                <a:solidFill>
                  <a:srgbClr val="003366"/>
                </a:solidFill>
              </a:rPr>
              <a:t>Sinus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271</Words>
  <Application>Microsoft Macintosh PowerPoint</Application>
  <PresentationFormat>On-screen Show (4:3)</PresentationFormat>
  <Paragraphs>91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ＭＳ Ｐゴシック</vt:lpstr>
      <vt:lpstr>Wingdings</vt:lpstr>
      <vt:lpstr>Lucida Sans Unicode</vt:lpstr>
      <vt:lpstr>Office Theme</vt:lpstr>
      <vt:lpstr>Default Design</vt:lpstr>
      <vt:lpstr>Basic Tree Identification</vt:lpstr>
      <vt:lpstr>What is a tree?</vt:lpstr>
      <vt:lpstr>Tree Identification Features</vt:lpstr>
      <vt:lpstr>PowerPoint Presentation</vt:lpstr>
      <vt:lpstr>PowerPoint Presentation</vt:lpstr>
      <vt:lpstr>Leaf Arrangement</vt:lpstr>
      <vt:lpstr>Simple vs. Compound</vt:lpstr>
      <vt:lpstr>Venation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Bark Characteristics</vt:lpstr>
      <vt:lpstr>Characteristics?</vt:lpstr>
      <vt:lpstr>Characteristics?</vt:lpstr>
      <vt:lpstr>Characteristics?</vt:lpstr>
      <vt:lpstr>Twig Characteristics  </vt:lpstr>
      <vt:lpstr>Tools to Aid in Identification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rossettij</dc:creator>
  <cp:lastModifiedBy>Janet Muncy</cp:lastModifiedBy>
  <cp:revision>20</cp:revision>
  <dcterms:created xsi:type="dcterms:W3CDTF">2013-02-13T16:20:57Z</dcterms:created>
  <dcterms:modified xsi:type="dcterms:W3CDTF">2021-04-08T17:34:34Z</dcterms:modified>
</cp:coreProperties>
</file>