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3" r:id="rId6"/>
    <p:sldId id="291" r:id="rId7"/>
    <p:sldId id="260" r:id="rId8"/>
    <p:sldId id="267" r:id="rId9"/>
    <p:sldId id="266" r:id="rId10"/>
    <p:sldId id="257" r:id="rId11"/>
    <p:sldId id="259" r:id="rId12"/>
    <p:sldId id="262" r:id="rId13"/>
    <p:sldId id="263" r:id="rId14"/>
    <p:sldId id="264" r:id="rId15"/>
    <p:sldId id="292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7046"/>
    <a:srgbClr val="E8E8E8"/>
    <a:srgbClr val="996633"/>
    <a:srgbClr val="407742"/>
    <a:srgbClr val="A8D4A9"/>
    <a:srgbClr val="826040"/>
    <a:srgbClr val="FFFF00"/>
    <a:srgbClr val="DD4021"/>
    <a:srgbClr val="22F20C"/>
    <a:srgbClr val="F6F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4694"/>
  </p:normalViewPr>
  <p:slideViewPr>
    <p:cSldViewPr>
      <p:cViewPr varScale="1">
        <p:scale>
          <a:sx n="117" d="100"/>
          <a:sy n="117" d="100"/>
        </p:scale>
        <p:origin x="16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DOF Shield Logo 5i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781800" y="6400800"/>
            <a:ext cx="2133600" cy="323850"/>
          </a:xfrm>
        </p:spPr>
        <p:txBody>
          <a:bodyPr/>
          <a:lstStyle>
            <a:lvl1pPr>
              <a:defRPr dirty="0"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202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0366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4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t_DOF Shield Logo 5in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781800" y="6400800"/>
            <a:ext cx="2133600" cy="32385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219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DOF Shield Logo 5i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79637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05800" cy="365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04800" y="1962150"/>
            <a:ext cx="8458200" cy="70485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47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01454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4192588" cy="59041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49562"/>
            <a:ext cx="4040188" cy="364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1" y="2209800"/>
            <a:ext cx="4191000" cy="59041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49562"/>
            <a:ext cx="4041775" cy="364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22216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8622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2405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3760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37200A"/>
                </a:solidFill>
                <a:latin typeface="Arial" pitchFamily="27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6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anose="05000000000000000000" pitchFamily="2" charset="2"/>
        <a:buChar char="w"/>
        <a:defRPr sz="32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wr.virginia.gov/wildlife/information/northern-long-eared-bat/" TargetMode="External"/><Relationship Id="rId2" Type="http://schemas.openxmlformats.org/officeDocument/2006/relationships/hyperlink" Target="https://www.fws.gov/species/northern-long-eared-bat-myotis-septentrionali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VDOF@DOF.Virginia.gov" TargetMode="External"/><Relationship Id="rId5" Type="http://schemas.openxmlformats.org/officeDocument/2006/relationships/hyperlink" Target="http://www.dof.virginia.gov/" TargetMode="External"/><Relationship Id="rId4" Type="http://schemas.openxmlformats.org/officeDocument/2006/relationships/hyperlink" Target="https://dwr.virginia.gov/wildlife/bats/northern-long-eared-bat-applicati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0EA4789-C1A8-87D4-565B-590A916DD4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Preliminary Information from DOF and DWR </a:t>
            </a:r>
          </a:p>
          <a:p>
            <a:r>
              <a:rPr lang="en-US" dirty="0"/>
              <a:t>based on USFWS Guidance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9FA4E0-6730-6221-2566-8BE83E959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Northern Long-Eared Bat</a:t>
            </a:r>
          </a:p>
        </p:txBody>
      </p:sp>
    </p:spTree>
    <p:extLst>
      <p:ext uri="{BB962C8B-B14F-4D97-AF65-F5344CB8AC3E}">
        <p14:creationId xmlns:p14="http://schemas.microsoft.com/office/powerpoint/2010/main" val="39847985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1668A7-A3B7-ACC1-4F20-4CA3168ED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8614"/>
            <a:ext cx="8839200" cy="67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60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7E6A8E-FCEC-C018-22B1-6FA426A9E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95428"/>
            <a:ext cx="8458200" cy="3205371"/>
          </a:xfrm>
        </p:spPr>
        <p:txBody>
          <a:bodyPr/>
          <a:lstStyle/>
          <a:p>
            <a:r>
              <a:rPr lang="en-US" dirty="0"/>
              <a:t>NLEB Surveys</a:t>
            </a:r>
          </a:p>
          <a:p>
            <a:pPr lvl="1"/>
            <a:r>
              <a:rPr lang="en-US" sz="2100" dirty="0"/>
              <a:t>List of contractors is available.</a:t>
            </a:r>
          </a:p>
          <a:p>
            <a:pPr lvl="1"/>
            <a:r>
              <a:rPr lang="en-US" sz="2100" dirty="0"/>
              <a:t>Survey period is March 1 – November 15.</a:t>
            </a:r>
          </a:p>
          <a:p>
            <a:pPr lvl="1"/>
            <a:r>
              <a:rPr lang="en-US" sz="2100" dirty="0"/>
              <a:t>Acoustic surveys must be conducted over 14 detector nights with suitable weather for every 123 acres of project.</a:t>
            </a:r>
          </a:p>
          <a:p>
            <a:pPr lvl="1"/>
            <a:r>
              <a:rPr lang="en-US" sz="2100" dirty="0"/>
              <a:t>Mist-netting requires slightly fewer nights but requires the surveyor to have appropriate federal and state permits for the capture of listed bats.</a:t>
            </a:r>
          </a:p>
          <a:p>
            <a:pPr lvl="1"/>
            <a:r>
              <a:rPr lang="en-US" sz="2100" dirty="0"/>
              <a:t>Surveys done to standards are considered conclusive.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EB9164-D5B5-7DAE-104B-F7B4C10D264F}"/>
              </a:ext>
            </a:extLst>
          </p:cNvPr>
          <p:cNvSpPr txBox="1"/>
          <p:nvPr/>
        </p:nvSpPr>
        <p:spPr>
          <a:xfrm>
            <a:off x="266700" y="2175955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570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If </a:t>
            </a:r>
            <a:r>
              <a:rPr lang="en-US" sz="3000" b="1" dirty="0">
                <a:solidFill>
                  <a:srgbClr val="0570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YES</a:t>
            </a:r>
            <a:r>
              <a:rPr lang="en-US" sz="3000" dirty="0">
                <a:solidFill>
                  <a:srgbClr val="0570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avoid activities during restricted times of year </a:t>
            </a:r>
            <a:r>
              <a:rPr lang="en-US" sz="3000" b="1" dirty="0">
                <a:solidFill>
                  <a:srgbClr val="0570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OR</a:t>
            </a:r>
            <a:r>
              <a:rPr lang="en-US" sz="3000" dirty="0">
                <a:solidFill>
                  <a:srgbClr val="0570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have a survey conducted to see if bats are present.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DB1C54-2718-606C-E561-91C8B77A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143000"/>
          </a:xfrm>
        </p:spPr>
        <p:txBody>
          <a:bodyPr/>
          <a:lstStyle/>
          <a:p>
            <a:r>
              <a:rPr lang="en-US" sz="3200" kern="0" dirty="0"/>
              <a:t>Is the project located in an identified NLEB site?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71058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03B-F667-DEF2-ECCD-34E717AE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099450"/>
            <a:ext cx="8286750" cy="562832"/>
          </a:xfrm>
        </p:spPr>
        <p:txBody>
          <a:bodyPr>
            <a:noAutofit/>
          </a:bodyPr>
          <a:lstStyle/>
          <a:p>
            <a:r>
              <a:rPr lang="en-US" sz="3200" dirty="0"/>
              <a:t>Is the project located in an identified NLEB site?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2666C-858A-D15E-0268-441F2FFA3F2A}"/>
              </a:ext>
            </a:extLst>
          </p:cNvPr>
          <p:cNvSpPr txBox="1"/>
          <p:nvPr/>
        </p:nvSpPr>
        <p:spPr>
          <a:xfrm>
            <a:off x="609600" y="3184343"/>
            <a:ext cx="22261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A. Roost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044BE-6378-4C3E-142D-110CA22E4082}"/>
              </a:ext>
            </a:extLst>
          </p:cNvPr>
          <p:cNvSpPr txBox="1"/>
          <p:nvPr/>
        </p:nvSpPr>
        <p:spPr>
          <a:xfrm>
            <a:off x="609600" y="3698557"/>
            <a:ext cx="24497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B. Capture 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4F06A-7424-B689-5801-F9089A9E9174}"/>
              </a:ext>
            </a:extLst>
          </p:cNvPr>
          <p:cNvSpPr txBox="1"/>
          <p:nvPr/>
        </p:nvSpPr>
        <p:spPr>
          <a:xfrm>
            <a:off x="609055" y="4559617"/>
            <a:ext cx="2473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C. Hibernacula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216D1-FD01-3108-D898-E267C7D05E7D}"/>
              </a:ext>
            </a:extLst>
          </p:cNvPr>
          <p:cNvSpPr txBox="1"/>
          <p:nvPr/>
        </p:nvSpPr>
        <p:spPr>
          <a:xfrm>
            <a:off x="620485" y="5602716"/>
            <a:ext cx="35255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D. Year-Round Habitat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F9649-01E6-8B2F-2E57-65F7916B4FDE}"/>
              </a:ext>
            </a:extLst>
          </p:cNvPr>
          <p:cNvSpPr txBox="1"/>
          <p:nvPr/>
        </p:nvSpPr>
        <p:spPr>
          <a:xfrm>
            <a:off x="3735611" y="3252281"/>
            <a:ext cx="382906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Avoid activities between:</a:t>
            </a:r>
          </a:p>
          <a:p>
            <a:pPr algn="ctr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April 1 - November 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5F0C7-CB03-52EB-D190-7197EBBB62B1}"/>
              </a:ext>
            </a:extLst>
          </p:cNvPr>
          <p:cNvSpPr txBox="1"/>
          <p:nvPr/>
        </p:nvSpPr>
        <p:spPr>
          <a:xfrm>
            <a:off x="4473941" y="5398294"/>
            <a:ext cx="42345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between: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December 15 - February 15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April 15 - July 30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A16C8A6-B383-C491-0FCE-419CDE44C8F0}"/>
              </a:ext>
            </a:extLst>
          </p:cNvPr>
          <p:cNvSpPr/>
          <p:nvPr/>
        </p:nvSpPr>
        <p:spPr>
          <a:xfrm rot="5400000">
            <a:off x="2951184" y="3354541"/>
            <a:ext cx="892553" cy="552162"/>
          </a:xfrm>
          <a:prstGeom prst="triangle">
            <a:avLst/>
          </a:prstGeom>
          <a:solidFill>
            <a:srgbClr val="99663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3A55F4A-B80A-7B10-3C29-4A57E0AD1E2C}"/>
              </a:ext>
            </a:extLst>
          </p:cNvPr>
          <p:cNvSpPr/>
          <p:nvPr/>
        </p:nvSpPr>
        <p:spPr>
          <a:xfrm rot="5400000">
            <a:off x="4081387" y="5559945"/>
            <a:ext cx="556220" cy="514214"/>
          </a:xfrm>
          <a:prstGeom prst="triangle">
            <a:avLst/>
          </a:prstGeom>
          <a:solidFill>
            <a:srgbClr val="996633"/>
          </a:solidFill>
          <a:ln>
            <a:solidFill>
              <a:srgbClr val="E8E8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33458-FAF7-47A5-AB5F-C10100E45B08}"/>
              </a:ext>
            </a:extLst>
          </p:cNvPr>
          <p:cNvSpPr txBox="1"/>
          <p:nvPr/>
        </p:nvSpPr>
        <p:spPr>
          <a:xfrm>
            <a:off x="304800" y="2033618"/>
            <a:ext cx="8410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570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If you cannot determine that bats are not present, then avoid activities during restricted times of year. </a:t>
            </a:r>
          </a:p>
        </p:txBody>
      </p:sp>
      <p:sp>
        <p:nvSpPr>
          <p:cNvPr id="14" name="Triangle 9">
            <a:extLst>
              <a:ext uri="{FF2B5EF4-FFF2-40B4-BE49-F238E27FC236}">
                <a16:creationId xmlns:a16="http://schemas.microsoft.com/office/drawing/2014/main" id="{E67357BC-F3CF-E9F6-2219-083386EE5982}"/>
              </a:ext>
            </a:extLst>
          </p:cNvPr>
          <p:cNvSpPr/>
          <p:nvPr/>
        </p:nvSpPr>
        <p:spPr>
          <a:xfrm rot="5400000">
            <a:off x="3061885" y="4516845"/>
            <a:ext cx="556220" cy="514214"/>
          </a:xfrm>
          <a:prstGeom prst="triangle">
            <a:avLst/>
          </a:prstGeom>
          <a:solidFill>
            <a:srgbClr val="996633"/>
          </a:solidFill>
          <a:ln>
            <a:solidFill>
              <a:srgbClr val="E8E8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CAA00-1E55-6DB4-EC69-C360BA45E408}"/>
              </a:ext>
            </a:extLst>
          </p:cNvPr>
          <p:cNvSpPr txBox="1"/>
          <p:nvPr/>
        </p:nvSpPr>
        <p:spPr>
          <a:xfrm>
            <a:off x="3885655" y="4527730"/>
            <a:ext cx="38290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Avoid activities year-round</a:t>
            </a:r>
          </a:p>
        </p:txBody>
      </p:sp>
    </p:spTree>
    <p:extLst>
      <p:ext uri="{BB962C8B-B14F-4D97-AF65-F5344CB8AC3E}">
        <p14:creationId xmlns:p14="http://schemas.microsoft.com/office/powerpoint/2010/main" val="23293240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88A-81D9-E458-C607-AF749C8F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DWR Map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79706-C64E-0D51-F851-0B8913B9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09800"/>
            <a:ext cx="8458200" cy="4191000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https://dwr.virginia.gov/wp-content/uploads/media/NLEB-Regulatory-Buffers-2023.pdf</a:t>
            </a:r>
          </a:p>
          <a:p>
            <a:pPr lvl="1"/>
            <a:r>
              <a:rPr lang="en-US" sz="2800" dirty="0"/>
              <a:t>USFWS will provide updates at least </a:t>
            </a:r>
            <a:br>
              <a:rPr lang="en-US" sz="2800" dirty="0"/>
            </a:br>
            <a:r>
              <a:rPr lang="en-US" sz="2800" dirty="0"/>
              <a:t>twice per year.</a:t>
            </a:r>
          </a:p>
          <a:p>
            <a:pPr lvl="1"/>
            <a:r>
              <a:rPr lang="en-US" sz="2800" dirty="0"/>
              <a:t>No automatic notification system for updates at this time.</a:t>
            </a:r>
          </a:p>
          <a:p>
            <a:pPr lvl="1"/>
            <a:r>
              <a:rPr lang="en-US" sz="2800" dirty="0"/>
              <a:t>Unsure of process for removing a site from the map, but negative surveys are good for 5 years.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13436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88A-81D9-E458-C607-AF749C8F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79706-C64E-0D51-F851-0B8913B9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419600"/>
          </a:xfrm>
        </p:spPr>
        <p:txBody>
          <a:bodyPr/>
          <a:lstStyle/>
          <a:p>
            <a:r>
              <a:rPr lang="en-US" sz="3200" dirty="0"/>
              <a:t>Not entirely clear on current, ongoing private forestry activities. </a:t>
            </a:r>
          </a:p>
          <a:p>
            <a:r>
              <a:rPr lang="en-US" sz="3200" dirty="0"/>
              <a:t>It may be possible to conduct very limited habitat modification during the time-of-year restrictions.</a:t>
            </a:r>
          </a:p>
          <a:p>
            <a:r>
              <a:rPr lang="en-US" sz="3200" dirty="0"/>
              <a:t>DWR doesn’t believe that getting incidental take permits from USFWS will be a viable option for private forestry.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9427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6E736F-BDF9-D900-4211-B44B9A58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2F37-A9C6-E3CB-CAF8-B8BEC5B9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724400"/>
          </a:xfrm>
        </p:spPr>
        <p:txBody>
          <a:bodyPr/>
          <a:lstStyle/>
          <a:p>
            <a:r>
              <a:rPr lang="en-US" sz="3000" dirty="0"/>
              <a:t>Visit USFWS website for official guidance.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https://www.fws.gov/species/northern-long-eared-bat-myotis-septentrionalis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r>
              <a:rPr lang="en-US" sz="3000" dirty="0"/>
              <a:t>DWR will share resources on its website.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https://dwr.virginia.gov/wildlife/information/northern-long-eared-bat/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https://dwr.virginia.gov/wildlife/bats/northern-long-eared-bat-application/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r>
              <a:rPr lang="en-US" sz="3000" dirty="0"/>
              <a:t>DOF will share resources via the DOF website.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www.DOF.Virginia.gov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r>
              <a:rPr lang="en-US" sz="3000" dirty="0"/>
              <a:t>Send questions to: </a:t>
            </a:r>
            <a:r>
              <a:rPr lang="en-US" sz="20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VDOF@DOF.Virginia.gov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10770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0EA4789-C1A8-87D4-565B-590A916DD4A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86200" y="2560320"/>
            <a:ext cx="501015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NLEB listed as </a:t>
            </a:r>
            <a:br>
              <a:rPr lang="en-US" dirty="0"/>
            </a:br>
            <a:r>
              <a:rPr lang="en-US" dirty="0"/>
              <a:t>federally endangered by the U.S. Fish and </a:t>
            </a:r>
            <a:br>
              <a:rPr lang="en-US" dirty="0"/>
            </a:br>
            <a:r>
              <a:rPr lang="en-US" dirty="0"/>
              <a:t>Wildlife Service as of </a:t>
            </a:r>
            <a:br>
              <a:rPr lang="en-US" dirty="0"/>
            </a:br>
            <a:r>
              <a:rPr lang="en-US" dirty="0"/>
              <a:t>March 31, 2023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9FA4E0-6730-6221-2566-8BE83E959F3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159960"/>
            <a:ext cx="7772400" cy="10592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Northern Long-Eared Bat (NLEB)</a:t>
            </a:r>
          </a:p>
        </p:txBody>
      </p:sp>
      <p:pic>
        <p:nvPicPr>
          <p:cNvPr id="2" name="Picture 1" descr="A close up of a bug&#10;&#10;Description automatically generated with medium confidence">
            <a:extLst>
              <a:ext uri="{FF2B5EF4-FFF2-40B4-BE49-F238E27FC236}">
                <a16:creationId xmlns:a16="http://schemas.microsoft.com/office/drawing/2014/main" id="{3C016513-0773-16A9-4289-14C266786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170574" cy="47539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3AD0B7-F767-2A9C-373C-351FF7D96F5C}"/>
              </a:ext>
            </a:extLst>
          </p:cNvPr>
          <p:cNvSpPr txBox="1"/>
          <p:nvPr/>
        </p:nvSpPr>
        <p:spPr>
          <a:xfrm>
            <a:off x="487026" y="5973127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credit: U.S. Fish and Wildlife Service, Al Hicks, NYDEC</a:t>
            </a: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Northern long-eared bat,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Myotis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septentrionalis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509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88A-81D9-E458-C607-AF749C8F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Goals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79706-C64E-0D51-F851-0B8913B9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Increase awareness of the potential impacts on forestry.</a:t>
            </a:r>
          </a:p>
          <a:p>
            <a:r>
              <a:rPr lang="en-US" sz="3200" dirty="0"/>
              <a:t>Share U.S. Fish and Wildlife (USFWS) guidance.</a:t>
            </a:r>
          </a:p>
          <a:p>
            <a:r>
              <a:rPr lang="en-US" sz="3200" dirty="0"/>
              <a:t>Share what the Virginia Department of Wildlife Resources and DOF are creating for forestry and other projects.</a:t>
            </a:r>
          </a:p>
          <a:p>
            <a:r>
              <a:rPr lang="en-US" sz="3200" dirty="0"/>
              <a:t>Get feedback/questions for information to follow.</a:t>
            </a:r>
          </a:p>
        </p:txBody>
      </p:sp>
    </p:spTree>
    <p:extLst>
      <p:ext uri="{BB962C8B-B14F-4D97-AF65-F5344CB8AC3E}">
        <p14:creationId xmlns:p14="http://schemas.microsoft.com/office/powerpoint/2010/main" val="365032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88A-81D9-E458-C607-AF749C8F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79706-C64E-0D51-F851-0B8913B9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191000"/>
          </a:xfrm>
        </p:spPr>
        <p:txBody>
          <a:bodyPr/>
          <a:lstStyle/>
          <a:p>
            <a:r>
              <a:rPr lang="en-US" sz="2800" dirty="0"/>
              <a:t>NLEBs overwinter mostly in caves and </a:t>
            </a:r>
            <a:br>
              <a:rPr lang="en-US" sz="2800" dirty="0"/>
            </a:br>
            <a:r>
              <a:rPr lang="en-US" sz="2800" dirty="0"/>
              <a:t>spend summers in forests.</a:t>
            </a:r>
          </a:p>
          <a:p>
            <a:r>
              <a:rPr lang="en-US" sz="2800" dirty="0"/>
              <a:t>Southeast Virginia has a year-round population.</a:t>
            </a:r>
          </a:p>
          <a:p>
            <a:r>
              <a:rPr lang="en-US" sz="2800" dirty="0"/>
              <a:t>Populations are collapsing due to fungus in caves.</a:t>
            </a:r>
          </a:p>
          <a:p>
            <a:r>
              <a:rPr lang="en-US" sz="2800" dirty="0"/>
              <a:t>NLEBs were listed as </a:t>
            </a:r>
            <a:r>
              <a:rPr lang="en-US" sz="2800" b="1" dirty="0"/>
              <a:t>Threatened</a:t>
            </a:r>
            <a:r>
              <a:rPr lang="en-US" sz="2800" dirty="0"/>
              <a:t> in 2015.</a:t>
            </a:r>
          </a:p>
          <a:p>
            <a:r>
              <a:rPr lang="en-US" sz="2800" dirty="0"/>
              <a:t>Listed as </a:t>
            </a:r>
            <a:r>
              <a:rPr lang="en-US" sz="2800" b="1" dirty="0"/>
              <a:t>Endangered</a:t>
            </a:r>
            <a:r>
              <a:rPr lang="en-US" sz="2800" dirty="0"/>
              <a:t> on March 31, 2023.</a:t>
            </a:r>
          </a:p>
          <a:p>
            <a:r>
              <a:rPr lang="en-US" sz="2800" dirty="0"/>
              <a:t>Endangered classification escalates protection and no longer allows incidental take in relation to forestry.</a:t>
            </a:r>
          </a:p>
        </p:txBody>
      </p:sp>
    </p:spTree>
    <p:extLst>
      <p:ext uri="{BB962C8B-B14F-4D97-AF65-F5344CB8AC3E}">
        <p14:creationId xmlns:p14="http://schemas.microsoft.com/office/powerpoint/2010/main" val="29612684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88A-81D9-E458-C607-AF749C8F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79706-C64E-0D51-F851-0B8913B9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USFWS issued guidance for federal </a:t>
            </a:r>
            <a:br>
              <a:rPr lang="en-US" sz="3200" dirty="0"/>
            </a:br>
            <a:r>
              <a:rPr lang="en-US" sz="3200" dirty="0"/>
              <a:t>and non-federal projects.</a:t>
            </a:r>
          </a:p>
          <a:p>
            <a:r>
              <a:rPr lang="en-US" sz="3200" dirty="0"/>
              <a:t>The non-federal project guidance is labeled “interim voluntary.”</a:t>
            </a:r>
          </a:p>
          <a:p>
            <a:pPr lvl="1"/>
            <a:r>
              <a:rPr lang="en-US" sz="2600" dirty="0"/>
              <a:t>Interim means for a year, they may revise guidance for after March 31, 2024.</a:t>
            </a:r>
          </a:p>
          <a:p>
            <a:pPr lvl="1"/>
            <a:r>
              <a:rPr lang="en-US" sz="2600" dirty="0"/>
              <a:t>Voluntary means you can choose to protect yourself from potentially violating the Endangered Species Act or not.</a:t>
            </a:r>
          </a:p>
        </p:txBody>
      </p:sp>
    </p:spTree>
    <p:extLst>
      <p:ext uri="{BB962C8B-B14F-4D97-AF65-F5344CB8AC3E}">
        <p14:creationId xmlns:p14="http://schemas.microsoft.com/office/powerpoint/2010/main" val="9613698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88A-81D9-E458-C607-AF749C8F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914400"/>
          </a:xfrm>
        </p:spPr>
        <p:txBody>
          <a:bodyPr/>
          <a:lstStyle/>
          <a:p>
            <a:r>
              <a:rPr lang="en-US" dirty="0"/>
              <a:t>DWR and DOF Providing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79706-C64E-0D51-F851-0B8913B9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350"/>
              </a:spcBef>
            </a:pPr>
            <a:r>
              <a:rPr lang="en-US" dirty="0"/>
              <a:t>Working on a simple flowchart to </a:t>
            </a:r>
            <a:br>
              <a:rPr lang="en-US" dirty="0"/>
            </a:br>
            <a:r>
              <a:rPr lang="en-US" dirty="0"/>
              <a:t>assist with forestry projects.</a:t>
            </a:r>
          </a:p>
          <a:p>
            <a:pPr lvl="1">
              <a:spcBef>
                <a:spcPts val="1350"/>
              </a:spcBef>
            </a:pPr>
            <a:r>
              <a:rPr lang="en-US" dirty="0"/>
              <a:t>What counts as forestry projects?</a:t>
            </a:r>
          </a:p>
          <a:p>
            <a:pPr lvl="1">
              <a:spcBef>
                <a:spcPts val="1350"/>
              </a:spcBef>
            </a:pPr>
            <a:r>
              <a:rPr lang="en-US" dirty="0"/>
              <a:t>Does the project have a Federal Nexus? Yes/No – Next Steps</a:t>
            </a:r>
          </a:p>
          <a:p>
            <a:pPr lvl="1">
              <a:spcBef>
                <a:spcPts val="1350"/>
              </a:spcBef>
            </a:pPr>
            <a:r>
              <a:rPr lang="en-US" dirty="0"/>
              <a:t>Is the project located in an identified NLEB site? Yes/No – Next Steps</a:t>
            </a:r>
          </a:p>
        </p:txBody>
      </p:sp>
    </p:spTree>
    <p:extLst>
      <p:ext uri="{BB962C8B-B14F-4D97-AF65-F5344CB8AC3E}">
        <p14:creationId xmlns:p14="http://schemas.microsoft.com/office/powerpoint/2010/main" val="1471376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03B-F667-DEF2-ECCD-34E717AE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counts as forestry projects?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F0AE-E466-D1C5-16A6-E596A985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4590"/>
            <a:ext cx="8458200" cy="3733800"/>
          </a:xfrm>
        </p:spPr>
        <p:txBody>
          <a:bodyPr/>
          <a:lstStyle/>
          <a:p>
            <a:r>
              <a:rPr lang="en-US" sz="3200" dirty="0"/>
              <a:t>Forestry means timber management, including:</a:t>
            </a:r>
          </a:p>
          <a:p>
            <a:pPr marL="651510" lvl="1">
              <a:spcBef>
                <a:spcPts val="0"/>
              </a:spcBef>
            </a:pPr>
            <a:r>
              <a:rPr lang="en-US" sz="2800" dirty="0"/>
              <a:t>Thinning</a:t>
            </a:r>
          </a:p>
          <a:p>
            <a:pPr marL="651510" lvl="1">
              <a:spcBef>
                <a:spcPts val="0"/>
              </a:spcBef>
            </a:pPr>
            <a:r>
              <a:rPr lang="en-US" sz="2800" dirty="0"/>
              <a:t>Clearcutting</a:t>
            </a:r>
          </a:p>
          <a:p>
            <a:pPr marL="651510" lvl="1">
              <a:spcBef>
                <a:spcPts val="0"/>
              </a:spcBef>
            </a:pPr>
            <a:r>
              <a:rPr lang="en-US" sz="2800" dirty="0"/>
              <a:t>Creation of forest openings</a:t>
            </a:r>
          </a:p>
          <a:p>
            <a:pPr marL="651510" lvl="1">
              <a:spcBef>
                <a:spcPts val="0"/>
              </a:spcBef>
            </a:pPr>
            <a:r>
              <a:rPr lang="en-US" sz="2800" dirty="0"/>
              <a:t>Prescribed fire</a:t>
            </a:r>
          </a:p>
          <a:p>
            <a:pPr marL="651510" lvl="1">
              <a:spcBef>
                <a:spcPts val="0"/>
              </a:spcBef>
            </a:pPr>
            <a:r>
              <a:rPr lang="en-US" sz="2800" dirty="0"/>
              <a:t>Activities associated with treatment of </a:t>
            </a:r>
            <a:br>
              <a:rPr lang="en-US" sz="2800" dirty="0"/>
            </a:br>
            <a:r>
              <a:rPr lang="en-US" sz="2800" dirty="0"/>
              <a:t>non-native invasive species</a:t>
            </a:r>
          </a:p>
          <a:p>
            <a:pPr marL="651510" lvl="1">
              <a:spcBef>
                <a:spcPts val="0"/>
              </a:spcBef>
            </a:pPr>
            <a:r>
              <a:rPr lang="en-US" sz="2800" dirty="0"/>
              <a:t>(Bats utilize trees as small as 3 in. DBH)</a:t>
            </a:r>
          </a:p>
        </p:txBody>
      </p:sp>
    </p:spTree>
    <p:extLst>
      <p:ext uri="{BB962C8B-B14F-4D97-AF65-F5344CB8AC3E}">
        <p14:creationId xmlns:p14="http://schemas.microsoft.com/office/powerpoint/2010/main" val="5839342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03B-F667-DEF2-ECCD-34E717AE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Does the project have a Federal Nexus?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F0AE-E466-D1C5-16A6-E596A985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0729"/>
            <a:ext cx="7886700" cy="1408271"/>
          </a:xfrm>
        </p:spPr>
        <p:txBody>
          <a:bodyPr/>
          <a:lstStyle/>
          <a:p>
            <a:pPr>
              <a:spcBef>
                <a:spcPts val="1350"/>
              </a:spcBef>
            </a:pPr>
            <a:r>
              <a:rPr lang="en-US" dirty="0"/>
              <a:t>Forestry activities conducted on federally-managed land.</a:t>
            </a:r>
          </a:p>
          <a:p>
            <a:pPr>
              <a:spcBef>
                <a:spcPts val="1350"/>
              </a:spcBef>
            </a:pPr>
            <a:r>
              <a:rPr lang="en-US" dirty="0"/>
              <a:t>Removing trees to clear for development that requires permitting.</a:t>
            </a:r>
          </a:p>
          <a:p>
            <a:pPr>
              <a:spcBef>
                <a:spcPts val="1350"/>
              </a:spcBef>
            </a:pPr>
            <a:r>
              <a:rPr lang="en-US" dirty="0"/>
              <a:t>Forestry activities funded with federal cost-share.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E6C906-22D1-D33F-D363-665FD0A21E9E}"/>
              </a:ext>
            </a:extLst>
          </p:cNvPr>
          <p:cNvSpPr txBox="1">
            <a:spLocks/>
          </p:cNvSpPr>
          <p:nvPr/>
        </p:nvSpPr>
        <p:spPr>
          <a:xfrm>
            <a:off x="495300" y="5791200"/>
            <a:ext cx="82296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057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YES, this presentation DOES NOT refer to these projects. Federal projects have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7665570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03B-F667-DEF2-ECCD-34E717AE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099450"/>
            <a:ext cx="8286750" cy="562832"/>
          </a:xfrm>
        </p:spPr>
        <p:txBody>
          <a:bodyPr>
            <a:noAutofit/>
          </a:bodyPr>
          <a:lstStyle/>
          <a:p>
            <a:r>
              <a:rPr lang="en-US" sz="3200" dirty="0"/>
              <a:t>Is the project located in an identified NLEB site?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2666C-858A-D15E-0268-441F2FFA3F2A}"/>
              </a:ext>
            </a:extLst>
          </p:cNvPr>
          <p:cNvSpPr txBox="1"/>
          <p:nvPr/>
        </p:nvSpPr>
        <p:spPr>
          <a:xfrm>
            <a:off x="855269" y="2142828"/>
            <a:ext cx="22261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A. Roost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044BE-6378-4C3E-142D-110CA22E4082}"/>
              </a:ext>
            </a:extLst>
          </p:cNvPr>
          <p:cNvSpPr txBox="1"/>
          <p:nvPr/>
        </p:nvSpPr>
        <p:spPr>
          <a:xfrm>
            <a:off x="855269" y="2657042"/>
            <a:ext cx="24497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B. Capture 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4F06A-7424-B689-5801-F9089A9E9174}"/>
              </a:ext>
            </a:extLst>
          </p:cNvPr>
          <p:cNvSpPr txBox="1"/>
          <p:nvPr/>
        </p:nvSpPr>
        <p:spPr>
          <a:xfrm>
            <a:off x="855269" y="3182778"/>
            <a:ext cx="2473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C. Hibernacula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216D1-FD01-3108-D898-E267C7D05E7D}"/>
              </a:ext>
            </a:extLst>
          </p:cNvPr>
          <p:cNvSpPr txBox="1"/>
          <p:nvPr/>
        </p:nvSpPr>
        <p:spPr>
          <a:xfrm>
            <a:off x="866154" y="4147476"/>
            <a:ext cx="35255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D. Year-Round Habitat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FEE0E4-D19E-ABE4-3E4C-418D2FDB31EF}"/>
              </a:ext>
            </a:extLst>
          </p:cNvPr>
          <p:cNvSpPr txBox="1"/>
          <p:nvPr/>
        </p:nvSpPr>
        <p:spPr>
          <a:xfrm>
            <a:off x="3154819" y="3237841"/>
            <a:ext cx="247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(West of I-81)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5E665-C397-5CC3-6CFA-9669AD29F34E}"/>
              </a:ext>
            </a:extLst>
          </p:cNvPr>
          <p:cNvSpPr txBox="1"/>
          <p:nvPr/>
        </p:nvSpPr>
        <p:spPr>
          <a:xfrm>
            <a:off x="4419599" y="4158218"/>
            <a:ext cx="4476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(Southampton, Sussex, Surry, Isle of Wight, Suffolk, Chesapeake, VA Beach)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EB9164-D5B5-7DAE-104B-F7B4C10D264F}"/>
              </a:ext>
            </a:extLst>
          </p:cNvPr>
          <p:cNvSpPr txBox="1"/>
          <p:nvPr/>
        </p:nvSpPr>
        <p:spPr>
          <a:xfrm>
            <a:off x="609599" y="5089136"/>
            <a:ext cx="79247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0570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If </a:t>
            </a:r>
            <a:r>
              <a:rPr lang="en-US" sz="3000" b="1" dirty="0">
                <a:solidFill>
                  <a:srgbClr val="0570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</a:t>
            </a:r>
            <a:r>
              <a:rPr lang="en-US" sz="3000" dirty="0">
                <a:solidFill>
                  <a:srgbClr val="05704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it is assumed that bats are not likely found in your project location and no other steps are recommended.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C8418-7A5E-2059-03DD-D0E41AA8DF95}"/>
              </a:ext>
            </a:extLst>
          </p:cNvPr>
          <p:cNvSpPr txBox="1"/>
          <p:nvPr/>
        </p:nvSpPr>
        <p:spPr>
          <a:xfrm>
            <a:off x="5604529" y="2279241"/>
            <a:ext cx="3291819" cy="132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Use NLEB Winter Habitat and Roost Trees map.</a:t>
            </a:r>
          </a:p>
        </p:txBody>
      </p:sp>
    </p:spTree>
    <p:extLst>
      <p:ext uri="{BB962C8B-B14F-4D97-AF65-F5344CB8AC3E}">
        <p14:creationId xmlns:p14="http://schemas.microsoft.com/office/powerpoint/2010/main" val="911113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rest" id="{6FF32AFD-ECC6-1A41-99E3-229A4ACF932F}" vid="{E1E165AA-E607-9740-9521-42D530202C0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7DB7D3ECB44A5710028D8B9DF2A" ma:contentTypeVersion="2" ma:contentTypeDescription="Create a new document." ma:contentTypeScope="" ma:versionID="6a8a64f0d930a7bf6120598906bfb393">
  <xsd:schema xmlns:xsd="http://www.w3.org/2001/XMLSchema" xmlns:xs="http://www.w3.org/2001/XMLSchema" xmlns:p="http://schemas.microsoft.com/office/2006/metadata/properties" xmlns:ns2="029efaac-6f3f-4bb8-aada-d85841825b46" targetNamespace="http://schemas.microsoft.com/office/2006/metadata/properties" ma:root="true" ma:fieldsID="42b13198df9661ab69e0a5530a94ee4f" ns2:_="">
    <xsd:import namespace="029efaac-6f3f-4bb8-aada-d85841825b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faac-6f3f-4bb8-aada-d85841825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723DAA-CBF5-4D8A-BC1E-07C24D5E6D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F67047-55F1-4D03-82BE-59AFB9B9E08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009963-2F93-47A6-8FB5-C8BF8C19D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9efaac-6f3f-4bb8-aada-d85841825b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</TotalTime>
  <Pages>7</Pages>
  <Words>823</Words>
  <Application>Microsoft Macintosh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Presentation1</vt:lpstr>
      <vt:lpstr>Northern Long-Eared Bat</vt:lpstr>
      <vt:lpstr>Northern Long-Eared Bat (NLEB)</vt:lpstr>
      <vt:lpstr>My Goals for Today</vt:lpstr>
      <vt:lpstr>Background</vt:lpstr>
      <vt:lpstr>Federal Guidance</vt:lpstr>
      <vt:lpstr>DWR and DOF Providing Info</vt:lpstr>
      <vt:lpstr>What counts as forestry projects?</vt:lpstr>
      <vt:lpstr>Does the project have a Federal Nexus?</vt:lpstr>
      <vt:lpstr>Is the project located in an identified NLEB site?</vt:lpstr>
      <vt:lpstr>PowerPoint Presentation</vt:lpstr>
      <vt:lpstr>Is the project located in an identified NLEB site?</vt:lpstr>
      <vt:lpstr>Is the project located in an identified NLEB site?</vt:lpstr>
      <vt:lpstr>DWR Map Application</vt:lpstr>
      <vt:lpstr>Additional Information</vt:lpstr>
      <vt:lpstr>Resources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Landowner Assistance Programs</dc:title>
  <dc:creator>Bud Mayfield</dc:creator>
  <cp:lastModifiedBy>Janet Muncy</cp:lastModifiedBy>
  <cp:revision>64</cp:revision>
  <cp:lastPrinted>1601-01-01T00:00:00Z</cp:lastPrinted>
  <dcterms:created xsi:type="dcterms:W3CDTF">2013-02-07T20:54:44Z</dcterms:created>
  <dcterms:modified xsi:type="dcterms:W3CDTF">2023-05-09T17:33:57Z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0x0101001C98D7DB7D3ECB44A5710028D8B9DF2A</vt:lpwstr>
  </property>
</Properties>
</file>